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7" r:id="rId2"/>
    <p:sldId id="401" r:id="rId3"/>
    <p:sldId id="677" r:id="rId4"/>
    <p:sldId id="680" r:id="rId5"/>
    <p:sldId id="681" r:id="rId6"/>
    <p:sldId id="679" r:id="rId7"/>
    <p:sldId id="682" r:id="rId8"/>
    <p:sldId id="676" r:id="rId9"/>
    <p:sldId id="683" r:id="rId10"/>
    <p:sldId id="684" r:id="rId11"/>
    <p:sldId id="471" r:id="rId12"/>
    <p:sldId id="685" r:id="rId13"/>
    <p:sldId id="474" r:id="rId14"/>
    <p:sldId id="476" r:id="rId15"/>
    <p:sldId id="686" r:id="rId16"/>
    <p:sldId id="479" r:id="rId17"/>
    <p:sldId id="687" r:id="rId18"/>
    <p:sldId id="482" r:id="rId19"/>
    <p:sldId id="688" r:id="rId20"/>
    <p:sldId id="484" r:id="rId21"/>
    <p:sldId id="689" r:id="rId22"/>
    <p:sldId id="407" r:id="rId23"/>
    <p:sldId id="398" r:id="rId24"/>
    <p:sldId id="690" r:id="rId25"/>
    <p:sldId id="395" r:id="rId26"/>
    <p:sldId id="691" r:id="rId27"/>
    <p:sldId id="489" r:id="rId28"/>
    <p:sldId id="692" r:id="rId29"/>
    <p:sldId id="491" r:id="rId30"/>
    <p:sldId id="399" r:id="rId31"/>
    <p:sldId id="693" r:id="rId32"/>
    <p:sldId id="493" r:id="rId33"/>
    <p:sldId id="694" r:id="rId34"/>
    <p:sldId id="494" r:id="rId35"/>
    <p:sldId id="695" r:id="rId36"/>
    <p:sldId id="410" r:id="rId37"/>
    <p:sldId id="696" r:id="rId38"/>
    <p:sldId id="413" r:id="rId39"/>
    <p:sldId id="496" r:id="rId40"/>
    <p:sldId id="697" r:id="rId41"/>
    <p:sldId id="497" r:id="rId42"/>
    <p:sldId id="698" r:id="rId43"/>
    <p:sldId id="498" r:id="rId44"/>
    <p:sldId id="699" r:id="rId45"/>
    <p:sldId id="416" r:id="rId46"/>
    <p:sldId id="700" r:id="rId47"/>
    <p:sldId id="419" r:id="rId48"/>
    <p:sldId id="500" r:id="rId49"/>
    <p:sldId id="701" r:id="rId50"/>
    <p:sldId id="501" r:id="rId51"/>
    <p:sldId id="702" r:id="rId52"/>
    <p:sldId id="503" r:id="rId53"/>
    <p:sldId id="703" r:id="rId54"/>
    <p:sldId id="506" r:id="rId55"/>
    <p:sldId id="458" r:id="rId56"/>
    <p:sldId id="704" r:id="rId57"/>
    <p:sldId id="456" r:id="rId58"/>
    <p:sldId id="705" r:id="rId59"/>
    <p:sldId id="457" r:id="rId60"/>
    <p:sldId id="511" r:id="rId61"/>
    <p:sldId id="706" r:id="rId62"/>
    <p:sldId id="707" r:id="rId63"/>
    <p:sldId id="708" r:id="rId64"/>
    <p:sldId id="709" r:id="rId65"/>
    <p:sldId id="521" r:id="rId66"/>
    <p:sldId id="711" r:id="rId67"/>
    <p:sldId id="710" r:id="rId68"/>
    <p:sldId id="713" r:id="rId69"/>
    <p:sldId id="529" r:id="rId70"/>
    <p:sldId id="714" r:id="rId71"/>
    <p:sldId id="715" r:id="rId72"/>
    <p:sldId id="716" r:id="rId73"/>
    <p:sldId id="537" r:id="rId74"/>
    <p:sldId id="712" r:id="rId75"/>
    <p:sldId id="717" r:id="rId76"/>
    <p:sldId id="718" r:id="rId77"/>
    <p:sldId id="545" r:id="rId78"/>
    <p:sldId id="719" r:id="rId79"/>
    <p:sldId id="720" r:id="rId80"/>
    <p:sldId id="721" r:id="rId81"/>
    <p:sldId id="553" r:id="rId82"/>
    <p:sldId id="722" r:id="rId83"/>
    <p:sldId id="723" r:id="rId84"/>
    <p:sldId id="724" r:id="rId85"/>
    <p:sldId id="561" r:id="rId86"/>
    <p:sldId id="725" r:id="rId87"/>
    <p:sldId id="726" r:id="rId88"/>
    <p:sldId id="568" r:id="rId89"/>
    <p:sldId id="727" r:id="rId90"/>
    <p:sldId id="728" r:id="rId91"/>
    <p:sldId id="729" r:id="rId92"/>
    <p:sldId id="730" r:id="rId93"/>
    <p:sldId id="578" r:id="rId94"/>
    <p:sldId id="731" r:id="rId95"/>
    <p:sldId id="732" r:id="rId96"/>
    <p:sldId id="733" r:id="rId97"/>
    <p:sldId id="586" r:id="rId98"/>
    <p:sldId id="734" r:id="rId99"/>
    <p:sldId id="735" r:id="rId100"/>
    <p:sldId id="736" r:id="rId101"/>
    <p:sldId id="594" r:id="rId102"/>
    <p:sldId id="737" r:id="rId103"/>
    <p:sldId id="738" r:id="rId104"/>
    <p:sldId id="739" r:id="rId105"/>
    <p:sldId id="602" r:id="rId106"/>
    <p:sldId id="740" r:id="rId107"/>
    <p:sldId id="741" r:id="rId108"/>
    <p:sldId id="742" r:id="rId109"/>
    <p:sldId id="610" r:id="rId110"/>
    <p:sldId id="743" r:id="rId111"/>
    <p:sldId id="744" r:id="rId112"/>
    <p:sldId id="745" r:id="rId113"/>
    <p:sldId id="618" r:id="rId114"/>
    <p:sldId id="746" r:id="rId115"/>
    <p:sldId id="747" r:id="rId116"/>
    <p:sldId id="624" r:id="rId117"/>
    <p:sldId id="748" r:id="rId118"/>
    <p:sldId id="749" r:id="rId119"/>
    <p:sldId id="750" r:id="rId120"/>
    <p:sldId id="751" r:id="rId121"/>
    <p:sldId id="634" r:id="rId122"/>
    <p:sldId id="752" r:id="rId123"/>
    <p:sldId id="753" r:id="rId124"/>
    <p:sldId id="754" r:id="rId125"/>
    <p:sldId id="642" r:id="rId126"/>
    <p:sldId id="755" r:id="rId127"/>
    <p:sldId id="756" r:id="rId128"/>
    <p:sldId id="757" r:id="rId129"/>
    <p:sldId id="650" r:id="rId130"/>
    <p:sldId id="758" r:id="rId131"/>
    <p:sldId id="759" r:id="rId132"/>
    <p:sldId id="760" r:id="rId133"/>
    <p:sldId id="658" r:id="rId134"/>
    <p:sldId id="761" r:id="rId135"/>
    <p:sldId id="762" r:id="rId136"/>
    <p:sldId id="763" r:id="rId137"/>
    <p:sldId id="666" r:id="rId138"/>
    <p:sldId id="764" r:id="rId139"/>
    <p:sldId id="765" r:id="rId140"/>
    <p:sldId id="766" r:id="rId141"/>
    <p:sldId id="674" r:id="rId142"/>
    <p:sldId id="767" r:id="rId143"/>
    <p:sldId id="768" r:id="rId144"/>
    <p:sldId id="394" r:id="rId145"/>
    <p:sldId id="769" r:id="rId146"/>
    <p:sldId id="770" r:id="rId147"/>
    <p:sldId id="771" r:id="rId148"/>
    <p:sldId id="772" r:id="rId149"/>
    <p:sldId id="393" r:id="rId150"/>
    <p:sldId id="773" r:id="rId151"/>
    <p:sldId id="774" r:id="rId152"/>
    <p:sldId id="775" r:id="rId153"/>
    <p:sldId id="392" r:id="rId154"/>
    <p:sldId id="776" r:id="rId155"/>
    <p:sldId id="777" r:id="rId156"/>
    <p:sldId id="778" r:id="rId157"/>
    <p:sldId id="390" r:id="rId158"/>
    <p:sldId id="779" r:id="rId159"/>
    <p:sldId id="780" r:id="rId160"/>
    <p:sldId id="781" r:id="rId161"/>
    <p:sldId id="388" r:id="rId162"/>
    <p:sldId id="782" r:id="rId163"/>
    <p:sldId id="783" r:id="rId164"/>
    <p:sldId id="784" r:id="rId165"/>
    <p:sldId id="386" r:id="rId166"/>
    <p:sldId id="785" r:id="rId167"/>
    <p:sldId id="786" r:id="rId168"/>
    <p:sldId id="787" r:id="rId169"/>
    <p:sldId id="464" r:id="rId170"/>
    <p:sldId id="788" r:id="rId171"/>
    <p:sldId id="789" r:id="rId1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67E0D8-7195-4CCD-83ED-C860B63830DB}">
          <p14:sldIdLst>
            <p14:sldId id="397"/>
            <p14:sldId id="401"/>
            <p14:sldId id="677"/>
            <p14:sldId id="680"/>
            <p14:sldId id="681"/>
            <p14:sldId id="679"/>
          </p14:sldIdLst>
        </p14:section>
        <p14:section name="Tx Test" id="{BE0BB0F7-85D4-4FC4-AB3F-14E8942E5AAF}">
          <p14:sldIdLst>
            <p14:sldId id="682"/>
            <p14:sldId id="676"/>
            <p14:sldId id="683"/>
            <p14:sldId id="684"/>
            <p14:sldId id="471"/>
            <p14:sldId id="685"/>
            <p14:sldId id="474"/>
            <p14:sldId id="476"/>
            <p14:sldId id="686"/>
            <p14:sldId id="479"/>
            <p14:sldId id="687"/>
            <p14:sldId id="482"/>
            <p14:sldId id="688"/>
            <p14:sldId id="484"/>
            <p14:sldId id="689"/>
            <p14:sldId id="407"/>
            <p14:sldId id="398"/>
            <p14:sldId id="690"/>
            <p14:sldId id="395"/>
            <p14:sldId id="691"/>
            <p14:sldId id="489"/>
            <p14:sldId id="692"/>
            <p14:sldId id="491"/>
            <p14:sldId id="399"/>
            <p14:sldId id="693"/>
            <p14:sldId id="493"/>
            <p14:sldId id="694"/>
            <p14:sldId id="494"/>
            <p14:sldId id="695"/>
            <p14:sldId id="410"/>
            <p14:sldId id="696"/>
            <p14:sldId id="413"/>
            <p14:sldId id="496"/>
            <p14:sldId id="697"/>
            <p14:sldId id="497"/>
            <p14:sldId id="698"/>
            <p14:sldId id="498"/>
            <p14:sldId id="699"/>
            <p14:sldId id="416"/>
            <p14:sldId id="700"/>
            <p14:sldId id="419"/>
            <p14:sldId id="500"/>
            <p14:sldId id="701"/>
            <p14:sldId id="501"/>
            <p14:sldId id="702"/>
            <p14:sldId id="503"/>
            <p14:sldId id="703"/>
            <p14:sldId id="506"/>
            <p14:sldId id="458"/>
            <p14:sldId id="704"/>
            <p14:sldId id="456"/>
            <p14:sldId id="705"/>
            <p14:sldId id="457"/>
          </p14:sldIdLst>
        </p14:section>
        <p14:section name="Rx Sensitivity Test" id="{F0DBD005-E44E-4031-B1D2-4F77F3BEC20D}">
          <p14:sldIdLst>
            <p14:sldId id="511"/>
            <p14:sldId id="706"/>
            <p14:sldId id="707"/>
            <p14:sldId id="708"/>
            <p14:sldId id="709"/>
            <p14:sldId id="521"/>
            <p14:sldId id="711"/>
            <p14:sldId id="710"/>
            <p14:sldId id="713"/>
            <p14:sldId id="529"/>
            <p14:sldId id="714"/>
            <p14:sldId id="715"/>
            <p14:sldId id="716"/>
            <p14:sldId id="537"/>
            <p14:sldId id="712"/>
            <p14:sldId id="717"/>
            <p14:sldId id="718"/>
            <p14:sldId id="545"/>
            <p14:sldId id="719"/>
            <p14:sldId id="720"/>
            <p14:sldId id="721"/>
            <p14:sldId id="553"/>
            <p14:sldId id="722"/>
            <p14:sldId id="723"/>
            <p14:sldId id="724"/>
            <p14:sldId id="561"/>
            <p14:sldId id="725"/>
            <p14:sldId id="726"/>
          </p14:sldIdLst>
        </p14:section>
        <p14:section name="Rx Narrow Blocking Test" id="{A9CB28F3-19F5-4292-A147-1149DB8BBF89}">
          <p14:sldIdLst>
            <p14:sldId id="568"/>
            <p14:sldId id="727"/>
            <p14:sldId id="728"/>
            <p14:sldId id="729"/>
            <p14:sldId id="730"/>
            <p14:sldId id="578"/>
            <p14:sldId id="731"/>
            <p14:sldId id="732"/>
            <p14:sldId id="733"/>
            <p14:sldId id="586"/>
            <p14:sldId id="734"/>
            <p14:sldId id="735"/>
            <p14:sldId id="736"/>
            <p14:sldId id="594"/>
            <p14:sldId id="737"/>
            <p14:sldId id="738"/>
            <p14:sldId id="739"/>
            <p14:sldId id="602"/>
            <p14:sldId id="740"/>
            <p14:sldId id="741"/>
            <p14:sldId id="742"/>
            <p14:sldId id="610"/>
            <p14:sldId id="743"/>
            <p14:sldId id="744"/>
            <p14:sldId id="745"/>
            <p14:sldId id="618"/>
            <p14:sldId id="746"/>
            <p14:sldId id="747"/>
          </p14:sldIdLst>
        </p14:section>
        <p14:section name="Rx General Blocking Test" id="{6909E09A-C27D-440E-AB10-92578CD0D3D5}">
          <p14:sldIdLst>
            <p14:sldId id="624"/>
            <p14:sldId id="748"/>
            <p14:sldId id="749"/>
            <p14:sldId id="750"/>
            <p14:sldId id="751"/>
            <p14:sldId id="634"/>
            <p14:sldId id="752"/>
            <p14:sldId id="753"/>
            <p14:sldId id="754"/>
            <p14:sldId id="642"/>
            <p14:sldId id="755"/>
            <p14:sldId id="756"/>
            <p14:sldId id="757"/>
            <p14:sldId id="650"/>
            <p14:sldId id="758"/>
            <p14:sldId id="759"/>
            <p14:sldId id="760"/>
            <p14:sldId id="658"/>
            <p14:sldId id="761"/>
            <p14:sldId id="762"/>
            <p14:sldId id="763"/>
            <p14:sldId id="666"/>
            <p14:sldId id="764"/>
            <p14:sldId id="765"/>
            <p14:sldId id="766"/>
            <p14:sldId id="674"/>
            <p14:sldId id="767"/>
            <p14:sldId id="768"/>
          </p14:sldIdLst>
        </p14:section>
        <p14:section name="Intermodulation Test" id="{7AB80972-ADB0-46BB-B48D-DA7C48B105F9}">
          <p14:sldIdLst>
            <p14:sldId id="394"/>
            <p14:sldId id="769"/>
            <p14:sldId id="770"/>
            <p14:sldId id="771"/>
            <p14:sldId id="772"/>
            <p14:sldId id="393"/>
            <p14:sldId id="773"/>
            <p14:sldId id="774"/>
            <p14:sldId id="775"/>
            <p14:sldId id="392"/>
            <p14:sldId id="776"/>
            <p14:sldId id="777"/>
            <p14:sldId id="778"/>
            <p14:sldId id="390"/>
            <p14:sldId id="779"/>
            <p14:sldId id="780"/>
            <p14:sldId id="781"/>
            <p14:sldId id="388"/>
            <p14:sldId id="782"/>
            <p14:sldId id="783"/>
            <p14:sldId id="784"/>
            <p14:sldId id="386"/>
            <p14:sldId id="785"/>
            <p14:sldId id="786"/>
            <p14:sldId id="787"/>
            <p14:sldId id="464"/>
            <p14:sldId id="788"/>
            <p14:sldId id="7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heme" Target="theme/theme1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4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79705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74158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25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197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46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4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2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93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2677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74054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1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59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3951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673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93852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41608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239895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1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8066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88.png"/><Relationship Id="rId7" Type="http://schemas.openxmlformats.org/officeDocument/2006/relationships/image" Target="../media/image492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1.png"/><Relationship Id="rId11" Type="http://schemas.openxmlformats.org/officeDocument/2006/relationships/image" Target="../media/image496.png"/><Relationship Id="rId5" Type="http://schemas.openxmlformats.org/officeDocument/2006/relationships/image" Target="../media/image490.png"/><Relationship Id="rId10" Type="http://schemas.openxmlformats.org/officeDocument/2006/relationships/image" Target="../media/image495.png"/><Relationship Id="rId4" Type="http://schemas.openxmlformats.org/officeDocument/2006/relationships/image" Target="../media/image489.png"/><Relationship Id="rId9" Type="http://schemas.openxmlformats.org/officeDocument/2006/relationships/image" Target="../media/image49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498.png"/><Relationship Id="rId7" Type="http://schemas.openxmlformats.org/officeDocument/2006/relationships/image" Target="../media/image502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1.png"/><Relationship Id="rId11" Type="http://schemas.openxmlformats.org/officeDocument/2006/relationships/image" Target="../media/image506.png"/><Relationship Id="rId5" Type="http://schemas.openxmlformats.org/officeDocument/2006/relationships/image" Target="../media/image500.png"/><Relationship Id="rId10" Type="http://schemas.openxmlformats.org/officeDocument/2006/relationships/image" Target="../media/image505.png"/><Relationship Id="rId4" Type="http://schemas.openxmlformats.org/officeDocument/2006/relationships/image" Target="../media/image499.png"/><Relationship Id="rId9" Type="http://schemas.openxmlformats.org/officeDocument/2006/relationships/image" Target="../media/image50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1.png"/><Relationship Id="rId11" Type="http://schemas.openxmlformats.org/officeDocument/2006/relationships/image" Target="../media/image516.png"/><Relationship Id="rId5" Type="http://schemas.openxmlformats.org/officeDocument/2006/relationships/image" Target="../media/image510.png"/><Relationship Id="rId10" Type="http://schemas.openxmlformats.org/officeDocument/2006/relationships/image" Target="../media/image515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518.png"/><Relationship Id="rId7" Type="http://schemas.openxmlformats.org/officeDocument/2006/relationships/image" Target="../media/image522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1.png"/><Relationship Id="rId11" Type="http://schemas.openxmlformats.org/officeDocument/2006/relationships/image" Target="../media/image526.png"/><Relationship Id="rId5" Type="http://schemas.openxmlformats.org/officeDocument/2006/relationships/image" Target="../media/image520.png"/><Relationship Id="rId10" Type="http://schemas.openxmlformats.org/officeDocument/2006/relationships/image" Target="../media/image525.png"/><Relationship Id="rId4" Type="http://schemas.openxmlformats.org/officeDocument/2006/relationships/image" Target="../media/image519.png"/><Relationship Id="rId9" Type="http://schemas.openxmlformats.org/officeDocument/2006/relationships/image" Target="../media/image5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9.png"/><Relationship Id="rId7" Type="http://schemas.openxmlformats.org/officeDocument/2006/relationships/image" Target="../media/image527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2.png"/><Relationship Id="rId11" Type="http://schemas.openxmlformats.org/officeDocument/2006/relationships/image" Target="../media/image406.png"/><Relationship Id="rId5" Type="http://schemas.openxmlformats.org/officeDocument/2006/relationships/image" Target="../media/image401.png"/><Relationship Id="rId10" Type="http://schemas.openxmlformats.org/officeDocument/2006/relationships/image" Target="../media/image405.png"/><Relationship Id="rId4" Type="http://schemas.openxmlformats.org/officeDocument/2006/relationships/image" Target="../media/image400.png"/><Relationship Id="rId9" Type="http://schemas.openxmlformats.org/officeDocument/2006/relationships/image" Target="../media/image40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529.png"/><Relationship Id="rId7" Type="http://schemas.openxmlformats.org/officeDocument/2006/relationships/image" Target="../media/image533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2.png"/><Relationship Id="rId11" Type="http://schemas.openxmlformats.org/officeDocument/2006/relationships/image" Target="../media/image537.png"/><Relationship Id="rId5" Type="http://schemas.openxmlformats.org/officeDocument/2006/relationships/image" Target="../media/image531.png"/><Relationship Id="rId10" Type="http://schemas.openxmlformats.org/officeDocument/2006/relationships/image" Target="../media/image536.png"/><Relationship Id="rId4" Type="http://schemas.openxmlformats.org/officeDocument/2006/relationships/image" Target="../media/image530.png"/><Relationship Id="rId9" Type="http://schemas.openxmlformats.org/officeDocument/2006/relationships/image" Target="../media/image53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png"/><Relationship Id="rId3" Type="http://schemas.openxmlformats.org/officeDocument/2006/relationships/image" Target="../media/image539.png"/><Relationship Id="rId7" Type="http://schemas.openxmlformats.org/officeDocument/2006/relationships/image" Target="../media/image543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2.png"/><Relationship Id="rId11" Type="http://schemas.openxmlformats.org/officeDocument/2006/relationships/image" Target="../media/image547.png"/><Relationship Id="rId5" Type="http://schemas.openxmlformats.org/officeDocument/2006/relationships/image" Target="../media/image541.png"/><Relationship Id="rId10" Type="http://schemas.openxmlformats.org/officeDocument/2006/relationships/image" Target="../media/image546.png"/><Relationship Id="rId4" Type="http://schemas.openxmlformats.org/officeDocument/2006/relationships/image" Target="../media/image540.png"/><Relationship Id="rId9" Type="http://schemas.openxmlformats.org/officeDocument/2006/relationships/image" Target="../media/image54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9.png"/><Relationship Id="rId7" Type="http://schemas.openxmlformats.org/officeDocument/2006/relationships/image" Target="../media/image527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2.png"/><Relationship Id="rId11" Type="http://schemas.openxmlformats.org/officeDocument/2006/relationships/image" Target="../media/image406.png"/><Relationship Id="rId5" Type="http://schemas.openxmlformats.org/officeDocument/2006/relationships/image" Target="../media/image401.png"/><Relationship Id="rId10" Type="http://schemas.openxmlformats.org/officeDocument/2006/relationships/image" Target="../media/image405.png"/><Relationship Id="rId4" Type="http://schemas.openxmlformats.org/officeDocument/2006/relationships/image" Target="../media/image400.png"/><Relationship Id="rId9" Type="http://schemas.openxmlformats.org/officeDocument/2006/relationships/image" Target="../media/image40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image" Target="../media/image549.png"/><Relationship Id="rId7" Type="http://schemas.openxmlformats.org/officeDocument/2006/relationships/image" Target="../media/image553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2.png"/><Relationship Id="rId11" Type="http://schemas.openxmlformats.org/officeDocument/2006/relationships/image" Target="../media/image557.png"/><Relationship Id="rId5" Type="http://schemas.openxmlformats.org/officeDocument/2006/relationships/image" Target="../media/image551.png"/><Relationship Id="rId10" Type="http://schemas.openxmlformats.org/officeDocument/2006/relationships/image" Target="../media/image556.png"/><Relationship Id="rId4" Type="http://schemas.openxmlformats.org/officeDocument/2006/relationships/image" Target="../media/image550.png"/><Relationship Id="rId9" Type="http://schemas.openxmlformats.org/officeDocument/2006/relationships/image" Target="../media/image55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3" Type="http://schemas.openxmlformats.org/officeDocument/2006/relationships/image" Target="../media/image559.png"/><Relationship Id="rId7" Type="http://schemas.openxmlformats.org/officeDocument/2006/relationships/image" Target="../media/image563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2.png"/><Relationship Id="rId11" Type="http://schemas.openxmlformats.org/officeDocument/2006/relationships/image" Target="../media/image567.png"/><Relationship Id="rId5" Type="http://schemas.openxmlformats.org/officeDocument/2006/relationships/image" Target="../media/image561.png"/><Relationship Id="rId10" Type="http://schemas.openxmlformats.org/officeDocument/2006/relationships/image" Target="../media/image566.png"/><Relationship Id="rId4" Type="http://schemas.openxmlformats.org/officeDocument/2006/relationships/image" Target="../media/image560.png"/><Relationship Id="rId9" Type="http://schemas.openxmlformats.org/officeDocument/2006/relationships/image" Target="../media/image56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569.png"/><Relationship Id="rId7" Type="http://schemas.openxmlformats.org/officeDocument/2006/relationships/image" Target="../media/image573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2.png"/><Relationship Id="rId11" Type="http://schemas.openxmlformats.org/officeDocument/2006/relationships/image" Target="../media/image577.png"/><Relationship Id="rId5" Type="http://schemas.openxmlformats.org/officeDocument/2006/relationships/image" Target="../media/image571.png"/><Relationship Id="rId10" Type="http://schemas.openxmlformats.org/officeDocument/2006/relationships/image" Target="../media/image576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3" Type="http://schemas.openxmlformats.org/officeDocument/2006/relationships/image" Target="../media/image579.png"/><Relationship Id="rId7" Type="http://schemas.openxmlformats.org/officeDocument/2006/relationships/image" Target="../media/image583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2.png"/><Relationship Id="rId11" Type="http://schemas.openxmlformats.org/officeDocument/2006/relationships/image" Target="../media/image587.png"/><Relationship Id="rId5" Type="http://schemas.openxmlformats.org/officeDocument/2006/relationships/image" Target="../media/image581.png"/><Relationship Id="rId10" Type="http://schemas.openxmlformats.org/officeDocument/2006/relationships/image" Target="../media/image586.png"/><Relationship Id="rId4" Type="http://schemas.openxmlformats.org/officeDocument/2006/relationships/image" Target="../media/image580.png"/><Relationship Id="rId9" Type="http://schemas.openxmlformats.org/officeDocument/2006/relationships/image" Target="../media/image58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2.png"/><Relationship Id="rId11" Type="http://schemas.openxmlformats.org/officeDocument/2006/relationships/image" Target="../media/image607.png"/><Relationship Id="rId5" Type="http://schemas.openxmlformats.org/officeDocument/2006/relationships/image" Target="../media/image601.png"/><Relationship Id="rId10" Type="http://schemas.openxmlformats.org/officeDocument/2006/relationships/image" Target="../media/image606.png"/><Relationship Id="rId4" Type="http://schemas.openxmlformats.org/officeDocument/2006/relationships/image" Target="../media/image600.png"/><Relationship Id="rId9" Type="http://schemas.openxmlformats.org/officeDocument/2006/relationships/image" Target="../media/image60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png"/><Relationship Id="rId3" Type="http://schemas.openxmlformats.org/officeDocument/2006/relationships/image" Target="../media/image609.png"/><Relationship Id="rId7" Type="http://schemas.openxmlformats.org/officeDocument/2006/relationships/image" Target="../media/image613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2.png"/><Relationship Id="rId11" Type="http://schemas.openxmlformats.org/officeDocument/2006/relationships/image" Target="../media/image617.png"/><Relationship Id="rId5" Type="http://schemas.openxmlformats.org/officeDocument/2006/relationships/image" Target="../media/image611.png"/><Relationship Id="rId10" Type="http://schemas.openxmlformats.org/officeDocument/2006/relationships/image" Target="../media/image616.png"/><Relationship Id="rId4" Type="http://schemas.openxmlformats.org/officeDocument/2006/relationships/image" Target="../media/image610.png"/><Relationship Id="rId9" Type="http://schemas.openxmlformats.org/officeDocument/2006/relationships/image" Target="../media/image6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4.png"/><Relationship Id="rId3" Type="http://schemas.openxmlformats.org/officeDocument/2006/relationships/image" Target="../media/image619.png"/><Relationship Id="rId7" Type="http://schemas.openxmlformats.org/officeDocument/2006/relationships/image" Target="../media/image623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2.png"/><Relationship Id="rId5" Type="http://schemas.openxmlformats.org/officeDocument/2006/relationships/image" Target="../media/image621.png"/><Relationship Id="rId4" Type="http://schemas.openxmlformats.org/officeDocument/2006/relationships/image" Target="../media/image620.png"/><Relationship Id="rId9" Type="http://schemas.openxmlformats.org/officeDocument/2006/relationships/image" Target="../media/image62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png"/><Relationship Id="rId3" Type="http://schemas.openxmlformats.org/officeDocument/2006/relationships/image" Target="../media/image627.png"/><Relationship Id="rId7" Type="http://schemas.openxmlformats.org/officeDocument/2006/relationships/image" Target="../media/image631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0.png"/><Relationship Id="rId11" Type="http://schemas.openxmlformats.org/officeDocument/2006/relationships/image" Target="../media/image635.png"/><Relationship Id="rId5" Type="http://schemas.openxmlformats.org/officeDocument/2006/relationships/image" Target="../media/image629.png"/><Relationship Id="rId10" Type="http://schemas.openxmlformats.org/officeDocument/2006/relationships/image" Target="../media/image634.png"/><Relationship Id="rId4" Type="http://schemas.openxmlformats.org/officeDocument/2006/relationships/image" Target="../media/image628.png"/><Relationship Id="rId9" Type="http://schemas.openxmlformats.org/officeDocument/2006/relationships/image" Target="../media/image63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0.png"/><Relationship Id="rId11" Type="http://schemas.openxmlformats.org/officeDocument/2006/relationships/image" Target="../media/image645.png"/><Relationship Id="rId5" Type="http://schemas.openxmlformats.org/officeDocument/2006/relationships/image" Target="../media/image639.png"/><Relationship Id="rId10" Type="http://schemas.openxmlformats.org/officeDocument/2006/relationships/image" Target="../media/image644.png"/><Relationship Id="rId4" Type="http://schemas.openxmlformats.org/officeDocument/2006/relationships/image" Target="../media/image638.png"/><Relationship Id="rId9" Type="http://schemas.openxmlformats.org/officeDocument/2006/relationships/image" Target="../media/image64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3" Type="http://schemas.openxmlformats.org/officeDocument/2006/relationships/image" Target="../media/image647.png"/><Relationship Id="rId7" Type="http://schemas.openxmlformats.org/officeDocument/2006/relationships/image" Target="../media/image651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0.png"/><Relationship Id="rId11" Type="http://schemas.openxmlformats.org/officeDocument/2006/relationships/image" Target="../media/image655.png"/><Relationship Id="rId5" Type="http://schemas.openxmlformats.org/officeDocument/2006/relationships/image" Target="../media/image649.png"/><Relationship Id="rId10" Type="http://schemas.openxmlformats.org/officeDocument/2006/relationships/image" Target="../media/image654.png"/><Relationship Id="rId4" Type="http://schemas.openxmlformats.org/officeDocument/2006/relationships/image" Target="../media/image648.png"/><Relationship Id="rId9" Type="http://schemas.openxmlformats.org/officeDocument/2006/relationships/image" Target="../media/image65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png"/><Relationship Id="rId3" Type="http://schemas.openxmlformats.org/officeDocument/2006/relationships/image" Target="../media/image657.png"/><Relationship Id="rId7" Type="http://schemas.openxmlformats.org/officeDocument/2006/relationships/image" Target="../media/image661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10" Type="http://schemas.openxmlformats.org/officeDocument/2006/relationships/image" Target="../media/image664.png"/><Relationship Id="rId4" Type="http://schemas.openxmlformats.org/officeDocument/2006/relationships/image" Target="../media/image658.png"/><Relationship Id="rId9" Type="http://schemas.openxmlformats.org/officeDocument/2006/relationships/image" Target="../media/image66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png"/><Relationship Id="rId3" Type="http://schemas.openxmlformats.org/officeDocument/2006/relationships/image" Target="../media/image666.png"/><Relationship Id="rId7" Type="http://schemas.openxmlformats.org/officeDocument/2006/relationships/image" Target="../media/image670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9.png"/><Relationship Id="rId11" Type="http://schemas.openxmlformats.org/officeDocument/2006/relationships/image" Target="../media/image674.png"/><Relationship Id="rId5" Type="http://schemas.openxmlformats.org/officeDocument/2006/relationships/image" Target="../media/image668.png"/><Relationship Id="rId10" Type="http://schemas.openxmlformats.org/officeDocument/2006/relationships/image" Target="../media/image673.png"/><Relationship Id="rId4" Type="http://schemas.openxmlformats.org/officeDocument/2006/relationships/image" Target="../media/image667.png"/><Relationship Id="rId9" Type="http://schemas.openxmlformats.org/officeDocument/2006/relationships/image" Target="../media/image672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png"/><Relationship Id="rId3" Type="http://schemas.openxmlformats.org/officeDocument/2006/relationships/image" Target="../media/image676.png"/><Relationship Id="rId7" Type="http://schemas.openxmlformats.org/officeDocument/2006/relationships/image" Target="../media/image680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9.png"/><Relationship Id="rId11" Type="http://schemas.openxmlformats.org/officeDocument/2006/relationships/image" Target="../media/image684.png"/><Relationship Id="rId5" Type="http://schemas.openxmlformats.org/officeDocument/2006/relationships/image" Target="../media/image678.png"/><Relationship Id="rId10" Type="http://schemas.openxmlformats.org/officeDocument/2006/relationships/image" Target="../media/image683.png"/><Relationship Id="rId4" Type="http://schemas.openxmlformats.org/officeDocument/2006/relationships/image" Target="../media/image677.png"/><Relationship Id="rId9" Type="http://schemas.openxmlformats.org/officeDocument/2006/relationships/image" Target="../media/image68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3" Type="http://schemas.openxmlformats.org/officeDocument/2006/relationships/image" Target="../media/image686.png"/><Relationship Id="rId7" Type="http://schemas.openxmlformats.org/officeDocument/2006/relationships/image" Target="../media/image690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5" Type="http://schemas.openxmlformats.org/officeDocument/2006/relationships/image" Target="../media/image688.png"/><Relationship Id="rId10" Type="http://schemas.openxmlformats.org/officeDocument/2006/relationships/image" Target="../media/image693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3" Type="http://schemas.openxmlformats.org/officeDocument/2006/relationships/image" Target="../media/image696.png"/><Relationship Id="rId7" Type="http://schemas.openxmlformats.org/officeDocument/2006/relationships/image" Target="../media/image700.png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9.png"/><Relationship Id="rId11" Type="http://schemas.openxmlformats.org/officeDocument/2006/relationships/image" Target="../media/image704.png"/><Relationship Id="rId5" Type="http://schemas.openxmlformats.org/officeDocument/2006/relationships/image" Target="../media/image698.png"/><Relationship Id="rId10" Type="http://schemas.openxmlformats.org/officeDocument/2006/relationships/image" Target="../media/image703.png"/><Relationship Id="rId4" Type="http://schemas.openxmlformats.org/officeDocument/2006/relationships/image" Target="../media/image697.png"/><Relationship Id="rId9" Type="http://schemas.openxmlformats.org/officeDocument/2006/relationships/image" Target="../media/image70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706.png"/><Relationship Id="rId7" Type="http://schemas.openxmlformats.org/officeDocument/2006/relationships/image" Target="../media/image710.png"/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9.png"/><Relationship Id="rId11" Type="http://schemas.openxmlformats.org/officeDocument/2006/relationships/image" Target="../media/image714.png"/><Relationship Id="rId5" Type="http://schemas.openxmlformats.org/officeDocument/2006/relationships/image" Target="../media/image708.png"/><Relationship Id="rId10" Type="http://schemas.openxmlformats.org/officeDocument/2006/relationships/image" Target="../media/image713.png"/><Relationship Id="rId4" Type="http://schemas.openxmlformats.org/officeDocument/2006/relationships/image" Target="../media/image707.png"/><Relationship Id="rId9" Type="http://schemas.openxmlformats.org/officeDocument/2006/relationships/image" Target="../media/image71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716.png"/><Relationship Id="rId7" Type="http://schemas.openxmlformats.org/officeDocument/2006/relationships/image" Target="../media/image720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5" Type="http://schemas.openxmlformats.org/officeDocument/2006/relationships/image" Target="../media/image718.png"/><Relationship Id="rId10" Type="http://schemas.openxmlformats.org/officeDocument/2006/relationships/image" Target="../media/image723.png"/><Relationship Id="rId4" Type="http://schemas.openxmlformats.org/officeDocument/2006/relationships/image" Target="../media/image717.png"/><Relationship Id="rId9" Type="http://schemas.openxmlformats.org/officeDocument/2006/relationships/image" Target="../media/image72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3" Type="http://schemas.openxmlformats.org/officeDocument/2006/relationships/image" Target="../media/image726.png"/><Relationship Id="rId7" Type="http://schemas.openxmlformats.org/officeDocument/2006/relationships/image" Target="../media/image730.png"/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9.png"/><Relationship Id="rId11" Type="http://schemas.openxmlformats.org/officeDocument/2006/relationships/image" Target="../media/image734.png"/><Relationship Id="rId5" Type="http://schemas.openxmlformats.org/officeDocument/2006/relationships/image" Target="../media/image728.png"/><Relationship Id="rId10" Type="http://schemas.openxmlformats.org/officeDocument/2006/relationships/image" Target="../media/image733.png"/><Relationship Id="rId4" Type="http://schemas.openxmlformats.org/officeDocument/2006/relationships/image" Target="../media/image727.png"/><Relationship Id="rId9" Type="http://schemas.openxmlformats.org/officeDocument/2006/relationships/image" Target="../media/image732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0" Type="http://schemas.openxmlformats.org/officeDocument/2006/relationships/image" Target="../media/image594.png"/><Relationship Id="rId4" Type="http://schemas.openxmlformats.org/officeDocument/2006/relationships/image" Target="../media/image590.png"/><Relationship Id="rId9" Type="http://schemas.openxmlformats.org/officeDocument/2006/relationships/image" Target="../media/image59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736.png"/><Relationship Id="rId7" Type="http://schemas.openxmlformats.org/officeDocument/2006/relationships/image" Target="../media/image740.png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9.png"/><Relationship Id="rId11" Type="http://schemas.openxmlformats.org/officeDocument/2006/relationships/image" Target="../media/image744.png"/><Relationship Id="rId5" Type="http://schemas.openxmlformats.org/officeDocument/2006/relationships/image" Target="../media/image738.png"/><Relationship Id="rId10" Type="http://schemas.openxmlformats.org/officeDocument/2006/relationships/image" Target="../media/image743.png"/><Relationship Id="rId4" Type="http://schemas.openxmlformats.org/officeDocument/2006/relationships/image" Target="../media/image737.png"/><Relationship Id="rId9" Type="http://schemas.openxmlformats.org/officeDocument/2006/relationships/image" Target="../media/image7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746.png"/><Relationship Id="rId7" Type="http://schemas.openxmlformats.org/officeDocument/2006/relationships/image" Target="../media/image750.png"/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9.png"/><Relationship Id="rId11" Type="http://schemas.openxmlformats.org/officeDocument/2006/relationships/image" Target="../media/image754.png"/><Relationship Id="rId5" Type="http://schemas.openxmlformats.org/officeDocument/2006/relationships/image" Target="../media/image748.png"/><Relationship Id="rId10" Type="http://schemas.openxmlformats.org/officeDocument/2006/relationships/image" Target="../media/image753.png"/><Relationship Id="rId4" Type="http://schemas.openxmlformats.org/officeDocument/2006/relationships/image" Target="../media/image747.png"/><Relationship Id="rId9" Type="http://schemas.openxmlformats.org/officeDocument/2006/relationships/image" Target="../media/image752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3" Type="http://schemas.openxmlformats.org/officeDocument/2006/relationships/image" Target="../media/image756.png"/><Relationship Id="rId7" Type="http://schemas.openxmlformats.org/officeDocument/2006/relationships/image" Target="../media/image760.png"/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9.png"/><Relationship Id="rId11" Type="http://schemas.openxmlformats.org/officeDocument/2006/relationships/image" Target="../media/image764.png"/><Relationship Id="rId5" Type="http://schemas.openxmlformats.org/officeDocument/2006/relationships/image" Target="../media/image758.png"/><Relationship Id="rId10" Type="http://schemas.openxmlformats.org/officeDocument/2006/relationships/image" Target="../media/image763.png"/><Relationship Id="rId4" Type="http://schemas.openxmlformats.org/officeDocument/2006/relationships/image" Target="../media/image757.png"/><Relationship Id="rId9" Type="http://schemas.openxmlformats.org/officeDocument/2006/relationships/image" Target="../media/image762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1.png"/><Relationship Id="rId3" Type="http://schemas.openxmlformats.org/officeDocument/2006/relationships/image" Target="../media/image766.png"/><Relationship Id="rId7" Type="http://schemas.openxmlformats.org/officeDocument/2006/relationships/image" Target="../media/image770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9.png"/><Relationship Id="rId11" Type="http://schemas.openxmlformats.org/officeDocument/2006/relationships/image" Target="../media/image774.png"/><Relationship Id="rId5" Type="http://schemas.openxmlformats.org/officeDocument/2006/relationships/image" Target="../media/image768.png"/><Relationship Id="rId10" Type="http://schemas.openxmlformats.org/officeDocument/2006/relationships/image" Target="../media/image773.png"/><Relationship Id="rId4" Type="http://schemas.openxmlformats.org/officeDocument/2006/relationships/image" Target="../media/image767.png"/><Relationship Id="rId9" Type="http://schemas.openxmlformats.org/officeDocument/2006/relationships/image" Target="../media/image772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3" Type="http://schemas.openxmlformats.org/officeDocument/2006/relationships/image" Target="../media/image776.png"/><Relationship Id="rId7" Type="http://schemas.openxmlformats.org/officeDocument/2006/relationships/image" Target="../media/image780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9.png"/><Relationship Id="rId11" Type="http://schemas.openxmlformats.org/officeDocument/2006/relationships/image" Target="../media/image784.png"/><Relationship Id="rId5" Type="http://schemas.openxmlformats.org/officeDocument/2006/relationships/image" Target="../media/image778.png"/><Relationship Id="rId10" Type="http://schemas.openxmlformats.org/officeDocument/2006/relationships/image" Target="../media/image783.png"/><Relationship Id="rId4" Type="http://schemas.openxmlformats.org/officeDocument/2006/relationships/image" Target="../media/image777.png"/><Relationship Id="rId9" Type="http://schemas.openxmlformats.org/officeDocument/2006/relationships/image" Target="../media/image78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3" Type="http://schemas.openxmlformats.org/officeDocument/2006/relationships/image" Target="../media/image786.png"/><Relationship Id="rId7" Type="http://schemas.openxmlformats.org/officeDocument/2006/relationships/image" Target="../media/image790.pn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9.png"/><Relationship Id="rId11" Type="http://schemas.openxmlformats.org/officeDocument/2006/relationships/image" Target="../media/image794.png"/><Relationship Id="rId5" Type="http://schemas.openxmlformats.org/officeDocument/2006/relationships/image" Target="../media/image788.png"/><Relationship Id="rId10" Type="http://schemas.openxmlformats.org/officeDocument/2006/relationships/image" Target="../media/image793.png"/><Relationship Id="rId4" Type="http://schemas.openxmlformats.org/officeDocument/2006/relationships/image" Target="../media/image787.png"/><Relationship Id="rId9" Type="http://schemas.openxmlformats.org/officeDocument/2006/relationships/image" Target="../media/image79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1.png"/><Relationship Id="rId3" Type="http://schemas.openxmlformats.org/officeDocument/2006/relationships/image" Target="../media/image796.png"/><Relationship Id="rId7" Type="http://schemas.openxmlformats.org/officeDocument/2006/relationships/image" Target="../media/image800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9.png"/><Relationship Id="rId11" Type="http://schemas.openxmlformats.org/officeDocument/2006/relationships/image" Target="../media/image804.png"/><Relationship Id="rId5" Type="http://schemas.openxmlformats.org/officeDocument/2006/relationships/image" Target="../media/image798.png"/><Relationship Id="rId10" Type="http://schemas.openxmlformats.org/officeDocument/2006/relationships/image" Target="../media/image803.png"/><Relationship Id="rId4" Type="http://schemas.openxmlformats.org/officeDocument/2006/relationships/image" Target="../media/image797.png"/><Relationship Id="rId9" Type="http://schemas.openxmlformats.org/officeDocument/2006/relationships/image" Target="../media/image802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806.png"/><Relationship Id="rId7" Type="http://schemas.openxmlformats.org/officeDocument/2006/relationships/image" Target="../media/image810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9.png"/><Relationship Id="rId5" Type="http://schemas.openxmlformats.org/officeDocument/2006/relationships/image" Target="../media/image808.png"/><Relationship Id="rId4" Type="http://schemas.openxmlformats.org/officeDocument/2006/relationships/image" Target="../media/image807.png"/><Relationship Id="rId9" Type="http://schemas.openxmlformats.org/officeDocument/2006/relationships/image" Target="../media/image81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9.png"/><Relationship Id="rId3" Type="http://schemas.openxmlformats.org/officeDocument/2006/relationships/image" Target="../media/image814.png"/><Relationship Id="rId7" Type="http://schemas.openxmlformats.org/officeDocument/2006/relationships/image" Target="../media/image818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7.png"/><Relationship Id="rId5" Type="http://schemas.openxmlformats.org/officeDocument/2006/relationships/image" Target="../media/image816.png"/><Relationship Id="rId10" Type="http://schemas.openxmlformats.org/officeDocument/2006/relationships/image" Target="../media/image821.png"/><Relationship Id="rId4" Type="http://schemas.openxmlformats.org/officeDocument/2006/relationships/image" Target="../media/image815.png"/><Relationship Id="rId9" Type="http://schemas.openxmlformats.org/officeDocument/2006/relationships/image" Target="../media/image82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8.png"/><Relationship Id="rId3" Type="http://schemas.openxmlformats.org/officeDocument/2006/relationships/image" Target="../media/image823.png"/><Relationship Id="rId7" Type="http://schemas.openxmlformats.org/officeDocument/2006/relationships/image" Target="../media/image827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6.png"/><Relationship Id="rId11" Type="http://schemas.openxmlformats.org/officeDocument/2006/relationships/image" Target="../media/image831.png"/><Relationship Id="rId5" Type="http://schemas.openxmlformats.org/officeDocument/2006/relationships/image" Target="../media/image825.png"/><Relationship Id="rId10" Type="http://schemas.openxmlformats.org/officeDocument/2006/relationships/image" Target="../media/image830.png"/><Relationship Id="rId4" Type="http://schemas.openxmlformats.org/officeDocument/2006/relationships/image" Target="../media/image824.png"/><Relationship Id="rId9" Type="http://schemas.openxmlformats.org/officeDocument/2006/relationships/image" Target="../media/image829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8.png"/><Relationship Id="rId3" Type="http://schemas.openxmlformats.org/officeDocument/2006/relationships/image" Target="../media/image833.png"/><Relationship Id="rId7" Type="http://schemas.openxmlformats.org/officeDocument/2006/relationships/image" Target="../media/image837.png"/><Relationship Id="rId2" Type="http://schemas.openxmlformats.org/officeDocument/2006/relationships/image" Target="../media/image8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6.png"/><Relationship Id="rId11" Type="http://schemas.openxmlformats.org/officeDocument/2006/relationships/image" Target="../media/image841.png"/><Relationship Id="rId5" Type="http://schemas.openxmlformats.org/officeDocument/2006/relationships/image" Target="../media/image835.png"/><Relationship Id="rId10" Type="http://schemas.openxmlformats.org/officeDocument/2006/relationships/image" Target="../media/image840.png"/><Relationship Id="rId4" Type="http://schemas.openxmlformats.org/officeDocument/2006/relationships/image" Target="../media/image834.png"/><Relationship Id="rId9" Type="http://schemas.openxmlformats.org/officeDocument/2006/relationships/image" Target="../media/image83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8.png"/><Relationship Id="rId3" Type="http://schemas.openxmlformats.org/officeDocument/2006/relationships/image" Target="../media/image843.png"/><Relationship Id="rId7" Type="http://schemas.openxmlformats.org/officeDocument/2006/relationships/image" Target="../media/image847.png"/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6.png"/><Relationship Id="rId11" Type="http://schemas.openxmlformats.org/officeDocument/2006/relationships/image" Target="../media/image851.png"/><Relationship Id="rId5" Type="http://schemas.openxmlformats.org/officeDocument/2006/relationships/image" Target="../media/image845.png"/><Relationship Id="rId10" Type="http://schemas.openxmlformats.org/officeDocument/2006/relationships/image" Target="../media/image850.png"/><Relationship Id="rId4" Type="http://schemas.openxmlformats.org/officeDocument/2006/relationships/image" Target="../media/image844.png"/><Relationship Id="rId9" Type="http://schemas.openxmlformats.org/officeDocument/2006/relationships/image" Target="../media/image849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8.png"/><Relationship Id="rId3" Type="http://schemas.openxmlformats.org/officeDocument/2006/relationships/image" Target="../media/image853.png"/><Relationship Id="rId7" Type="http://schemas.openxmlformats.org/officeDocument/2006/relationships/image" Target="../media/image857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6.png"/><Relationship Id="rId11" Type="http://schemas.openxmlformats.org/officeDocument/2006/relationships/image" Target="../media/image861.png"/><Relationship Id="rId5" Type="http://schemas.openxmlformats.org/officeDocument/2006/relationships/image" Target="../media/image855.png"/><Relationship Id="rId10" Type="http://schemas.openxmlformats.org/officeDocument/2006/relationships/image" Target="../media/image860.png"/><Relationship Id="rId4" Type="http://schemas.openxmlformats.org/officeDocument/2006/relationships/image" Target="../media/image854.png"/><Relationship Id="rId9" Type="http://schemas.openxmlformats.org/officeDocument/2006/relationships/image" Target="../media/image859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3" Type="http://schemas.openxmlformats.org/officeDocument/2006/relationships/image" Target="../media/image863.png"/><Relationship Id="rId7" Type="http://schemas.openxmlformats.org/officeDocument/2006/relationships/image" Target="../media/image867.png"/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6.png"/><Relationship Id="rId11" Type="http://schemas.openxmlformats.org/officeDocument/2006/relationships/image" Target="../media/image871.png"/><Relationship Id="rId5" Type="http://schemas.openxmlformats.org/officeDocument/2006/relationships/image" Target="../media/image865.png"/><Relationship Id="rId10" Type="http://schemas.openxmlformats.org/officeDocument/2006/relationships/image" Target="../media/image870.png"/><Relationship Id="rId4" Type="http://schemas.openxmlformats.org/officeDocument/2006/relationships/image" Target="../media/image864.png"/><Relationship Id="rId9" Type="http://schemas.openxmlformats.org/officeDocument/2006/relationships/image" Target="../media/image869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8.png"/><Relationship Id="rId3" Type="http://schemas.openxmlformats.org/officeDocument/2006/relationships/image" Target="../media/image873.png"/><Relationship Id="rId7" Type="http://schemas.openxmlformats.org/officeDocument/2006/relationships/image" Target="../media/image877.png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6.png"/><Relationship Id="rId11" Type="http://schemas.openxmlformats.org/officeDocument/2006/relationships/image" Target="../media/image881.png"/><Relationship Id="rId5" Type="http://schemas.openxmlformats.org/officeDocument/2006/relationships/image" Target="../media/image875.png"/><Relationship Id="rId10" Type="http://schemas.openxmlformats.org/officeDocument/2006/relationships/image" Target="../media/image880.png"/><Relationship Id="rId4" Type="http://schemas.openxmlformats.org/officeDocument/2006/relationships/image" Target="../media/image874.png"/><Relationship Id="rId9" Type="http://schemas.openxmlformats.org/officeDocument/2006/relationships/image" Target="../media/image879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8.png"/><Relationship Id="rId3" Type="http://schemas.openxmlformats.org/officeDocument/2006/relationships/image" Target="../media/image883.png"/><Relationship Id="rId7" Type="http://schemas.openxmlformats.org/officeDocument/2006/relationships/image" Target="../media/image887.png"/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6.png"/><Relationship Id="rId11" Type="http://schemas.openxmlformats.org/officeDocument/2006/relationships/image" Target="../media/image891.png"/><Relationship Id="rId5" Type="http://schemas.openxmlformats.org/officeDocument/2006/relationships/image" Target="../media/image885.png"/><Relationship Id="rId10" Type="http://schemas.openxmlformats.org/officeDocument/2006/relationships/image" Target="../media/image890.png"/><Relationship Id="rId4" Type="http://schemas.openxmlformats.org/officeDocument/2006/relationships/image" Target="../media/image884.png"/><Relationship Id="rId9" Type="http://schemas.openxmlformats.org/officeDocument/2006/relationships/image" Target="../media/image88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8.png"/><Relationship Id="rId3" Type="http://schemas.openxmlformats.org/officeDocument/2006/relationships/image" Target="../media/image893.png"/><Relationship Id="rId7" Type="http://schemas.openxmlformats.org/officeDocument/2006/relationships/image" Target="../media/image897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6.png"/><Relationship Id="rId5" Type="http://schemas.openxmlformats.org/officeDocument/2006/relationships/image" Target="../media/image895.png"/><Relationship Id="rId4" Type="http://schemas.openxmlformats.org/officeDocument/2006/relationships/image" Target="../media/image894.png"/><Relationship Id="rId9" Type="http://schemas.openxmlformats.org/officeDocument/2006/relationships/image" Target="../media/image899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3" Type="http://schemas.openxmlformats.org/officeDocument/2006/relationships/image" Target="../media/image776.png"/><Relationship Id="rId7" Type="http://schemas.openxmlformats.org/officeDocument/2006/relationships/image" Target="../media/image780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9.png"/><Relationship Id="rId11" Type="http://schemas.openxmlformats.org/officeDocument/2006/relationships/image" Target="../media/image784.png"/><Relationship Id="rId5" Type="http://schemas.openxmlformats.org/officeDocument/2006/relationships/image" Target="../media/image778.png"/><Relationship Id="rId10" Type="http://schemas.openxmlformats.org/officeDocument/2006/relationships/image" Target="../media/image783.png"/><Relationship Id="rId4" Type="http://schemas.openxmlformats.org/officeDocument/2006/relationships/image" Target="../media/image777.png"/><Relationship Id="rId9" Type="http://schemas.openxmlformats.org/officeDocument/2006/relationships/image" Target="../media/image782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6.png"/><Relationship Id="rId3" Type="http://schemas.openxmlformats.org/officeDocument/2006/relationships/image" Target="../media/image901.png"/><Relationship Id="rId7" Type="http://schemas.openxmlformats.org/officeDocument/2006/relationships/image" Target="../media/image905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4.png"/><Relationship Id="rId11" Type="http://schemas.openxmlformats.org/officeDocument/2006/relationships/image" Target="../media/image909.png"/><Relationship Id="rId5" Type="http://schemas.openxmlformats.org/officeDocument/2006/relationships/image" Target="../media/image903.png"/><Relationship Id="rId10" Type="http://schemas.openxmlformats.org/officeDocument/2006/relationships/image" Target="../media/image908.png"/><Relationship Id="rId4" Type="http://schemas.openxmlformats.org/officeDocument/2006/relationships/image" Target="../media/image902.png"/><Relationship Id="rId9" Type="http://schemas.openxmlformats.org/officeDocument/2006/relationships/image" Target="../media/image907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6.png"/><Relationship Id="rId3" Type="http://schemas.openxmlformats.org/officeDocument/2006/relationships/image" Target="../media/image911.png"/><Relationship Id="rId7" Type="http://schemas.openxmlformats.org/officeDocument/2006/relationships/image" Target="../media/image915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4.png"/><Relationship Id="rId11" Type="http://schemas.openxmlformats.org/officeDocument/2006/relationships/image" Target="../media/image919.png"/><Relationship Id="rId5" Type="http://schemas.openxmlformats.org/officeDocument/2006/relationships/image" Target="../media/image913.png"/><Relationship Id="rId10" Type="http://schemas.openxmlformats.org/officeDocument/2006/relationships/image" Target="../media/image918.png"/><Relationship Id="rId4" Type="http://schemas.openxmlformats.org/officeDocument/2006/relationships/image" Target="../media/image912.png"/><Relationship Id="rId9" Type="http://schemas.openxmlformats.org/officeDocument/2006/relationships/image" Target="../media/image917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3" Type="http://schemas.openxmlformats.org/officeDocument/2006/relationships/image" Target="../media/image776.png"/><Relationship Id="rId7" Type="http://schemas.openxmlformats.org/officeDocument/2006/relationships/image" Target="../media/image780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9.png"/><Relationship Id="rId11" Type="http://schemas.openxmlformats.org/officeDocument/2006/relationships/image" Target="../media/image784.png"/><Relationship Id="rId5" Type="http://schemas.openxmlformats.org/officeDocument/2006/relationships/image" Target="../media/image778.png"/><Relationship Id="rId10" Type="http://schemas.openxmlformats.org/officeDocument/2006/relationships/image" Target="../media/image783.png"/><Relationship Id="rId4" Type="http://schemas.openxmlformats.org/officeDocument/2006/relationships/image" Target="../media/image777.png"/><Relationship Id="rId9" Type="http://schemas.openxmlformats.org/officeDocument/2006/relationships/image" Target="../media/image782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4.png"/><Relationship Id="rId11" Type="http://schemas.openxmlformats.org/officeDocument/2006/relationships/image" Target="../media/image929.png"/><Relationship Id="rId5" Type="http://schemas.openxmlformats.org/officeDocument/2006/relationships/image" Target="../media/image923.png"/><Relationship Id="rId10" Type="http://schemas.openxmlformats.org/officeDocument/2006/relationships/image" Target="../media/image928.png"/><Relationship Id="rId4" Type="http://schemas.openxmlformats.org/officeDocument/2006/relationships/image" Target="../media/image922.png"/><Relationship Id="rId9" Type="http://schemas.openxmlformats.org/officeDocument/2006/relationships/image" Target="../media/image927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6.png"/><Relationship Id="rId3" Type="http://schemas.openxmlformats.org/officeDocument/2006/relationships/image" Target="../media/image931.png"/><Relationship Id="rId7" Type="http://schemas.openxmlformats.org/officeDocument/2006/relationships/image" Target="../media/image935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4.png"/><Relationship Id="rId11" Type="http://schemas.openxmlformats.org/officeDocument/2006/relationships/image" Target="../media/image939.png"/><Relationship Id="rId5" Type="http://schemas.openxmlformats.org/officeDocument/2006/relationships/image" Target="../media/image933.png"/><Relationship Id="rId10" Type="http://schemas.openxmlformats.org/officeDocument/2006/relationships/image" Target="../media/image938.png"/><Relationship Id="rId4" Type="http://schemas.openxmlformats.org/officeDocument/2006/relationships/image" Target="../media/image932.png"/><Relationship Id="rId9" Type="http://schemas.openxmlformats.org/officeDocument/2006/relationships/image" Target="../media/image93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6.png"/><Relationship Id="rId3" Type="http://schemas.openxmlformats.org/officeDocument/2006/relationships/image" Target="../media/image941.png"/><Relationship Id="rId7" Type="http://schemas.openxmlformats.org/officeDocument/2006/relationships/image" Target="../media/image945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4.png"/><Relationship Id="rId11" Type="http://schemas.openxmlformats.org/officeDocument/2006/relationships/image" Target="../media/image949.png"/><Relationship Id="rId5" Type="http://schemas.openxmlformats.org/officeDocument/2006/relationships/image" Target="../media/image943.png"/><Relationship Id="rId10" Type="http://schemas.openxmlformats.org/officeDocument/2006/relationships/image" Target="../media/image948.png"/><Relationship Id="rId4" Type="http://schemas.openxmlformats.org/officeDocument/2006/relationships/image" Target="../media/image942.png"/><Relationship Id="rId9" Type="http://schemas.openxmlformats.org/officeDocument/2006/relationships/image" Target="../media/image947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6.png"/><Relationship Id="rId3" Type="http://schemas.openxmlformats.org/officeDocument/2006/relationships/image" Target="../media/image951.png"/><Relationship Id="rId7" Type="http://schemas.openxmlformats.org/officeDocument/2006/relationships/image" Target="../media/image955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4.png"/><Relationship Id="rId11" Type="http://schemas.openxmlformats.org/officeDocument/2006/relationships/image" Target="../media/image959.png"/><Relationship Id="rId5" Type="http://schemas.openxmlformats.org/officeDocument/2006/relationships/image" Target="../media/image953.png"/><Relationship Id="rId10" Type="http://schemas.openxmlformats.org/officeDocument/2006/relationships/image" Target="../media/image958.png"/><Relationship Id="rId4" Type="http://schemas.openxmlformats.org/officeDocument/2006/relationships/image" Target="../media/image952.png"/><Relationship Id="rId9" Type="http://schemas.openxmlformats.org/officeDocument/2006/relationships/image" Target="../media/image9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71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5" Type="http://schemas.openxmlformats.org/officeDocument/2006/relationships/image" Target="../media/image311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5" Type="http://schemas.openxmlformats.org/officeDocument/2006/relationships/image" Target="../media/image331.png"/><Relationship Id="rId10" Type="http://schemas.openxmlformats.org/officeDocument/2006/relationships/image" Target="../media/image336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1" Type="http://schemas.openxmlformats.org/officeDocument/2006/relationships/image" Target="../media/image216.png"/><Relationship Id="rId5" Type="http://schemas.openxmlformats.org/officeDocument/2006/relationships/image" Target="../media/image209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1" Type="http://schemas.openxmlformats.org/officeDocument/2006/relationships/image" Target="../media/image216.png"/><Relationship Id="rId5" Type="http://schemas.openxmlformats.org/officeDocument/2006/relationships/image" Target="../media/image209.png"/><Relationship Id="rId10" Type="http://schemas.openxmlformats.org/officeDocument/2006/relationships/image" Target="../media/image215.png"/><Relationship Id="rId4" Type="http://schemas.openxmlformats.org/officeDocument/2006/relationships/image" Target="../media/image211.png"/><Relationship Id="rId9" Type="http://schemas.openxmlformats.org/officeDocument/2006/relationships/image" Target="../media/image21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61.png"/><Relationship Id="rId10" Type="http://schemas.openxmlformats.org/officeDocument/2006/relationships/image" Target="../media/image366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69.png"/><Relationship Id="rId7" Type="http://schemas.openxmlformats.org/officeDocument/2006/relationships/image" Target="../media/image373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71.png"/><Relationship Id="rId10" Type="http://schemas.openxmlformats.org/officeDocument/2006/relationships/image" Target="../media/image376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2.png"/><Relationship Id="rId11" Type="http://schemas.openxmlformats.org/officeDocument/2006/relationships/image" Target="../media/image397.png"/><Relationship Id="rId5" Type="http://schemas.openxmlformats.org/officeDocument/2006/relationships/image" Target="../media/image391.png"/><Relationship Id="rId10" Type="http://schemas.openxmlformats.org/officeDocument/2006/relationships/image" Target="../media/image396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3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10" Type="http://schemas.openxmlformats.org/officeDocument/2006/relationships/image" Target="../media/image406.png"/><Relationship Id="rId4" Type="http://schemas.openxmlformats.org/officeDocument/2006/relationships/image" Target="../media/image400.png"/><Relationship Id="rId9" Type="http://schemas.openxmlformats.org/officeDocument/2006/relationships/image" Target="../media/image40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Relationship Id="rId11" Type="http://schemas.openxmlformats.org/officeDocument/2006/relationships/image" Target="../media/image416.png"/><Relationship Id="rId5" Type="http://schemas.openxmlformats.org/officeDocument/2006/relationships/image" Target="../media/image410.png"/><Relationship Id="rId10" Type="http://schemas.openxmlformats.org/officeDocument/2006/relationships/image" Target="../media/image415.png"/><Relationship Id="rId4" Type="http://schemas.openxmlformats.org/officeDocument/2006/relationships/image" Target="../media/image409.png"/><Relationship Id="rId9" Type="http://schemas.openxmlformats.org/officeDocument/2006/relationships/image" Target="../media/image41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420.png"/><Relationship Id="rId10" Type="http://schemas.openxmlformats.org/officeDocument/2006/relationships/image" Target="../media/image425.png"/><Relationship Id="rId4" Type="http://schemas.openxmlformats.org/officeDocument/2006/relationships/image" Target="../media/image419.png"/><Relationship Id="rId9" Type="http://schemas.openxmlformats.org/officeDocument/2006/relationships/image" Target="../media/image42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1.png"/><Relationship Id="rId11" Type="http://schemas.openxmlformats.org/officeDocument/2006/relationships/image" Target="../media/image436.png"/><Relationship Id="rId5" Type="http://schemas.openxmlformats.org/officeDocument/2006/relationships/image" Target="../media/image430.png"/><Relationship Id="rId10" Type="http://schemas.openxmlformats.org/officeDocument/2006/relationships/image" Target="../media/image435.png"/><Relationship Id="rId4" Type="http://schemas.openxmlformats.org/officeDocument/2006/relationships/image" Target="../media/image429.png"/><Relationship Id="rId9" Type="http://schemas.openxmlformats.org/officeDocument/2006/relationships/image" Target="../media/image43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3" Type="http://schemas.openxmlformats.org/officeDocument/2006/relationships/image" Target="../media/image438.png"/><Relationship Id="rId7" Type="http://schemas.openxmlformats.org/officeDocument/2006/relationships/image" Target="../media/image442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1.png"/><Relationship Id="rId11" Type="http://schemas.openxmlformats.org/officeDocument/2006/relationships/image" Target="../media/image446.png"/><Relationship Id="rId5" Type="http://schemas.openxmlformats.org/officeDocument/2006/relationships/image" Target="../media/image440.png"/><Relationship Id="rId10" Type="http://schemas.openxmlformats.org/officeDocument/2006/relationships/image" Target="../media/image445.png"/><Relationship Id="rId4" Type="http://schemas.openxmlformats.org/officeDocument/2006/relationships/image" Target="../media/image439.png"/><Relationship Id="rId9" Type="http://schemas.openxmlformats.org/officeDocument/2006/relationships/image" Target="../media/image44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48.png"/><Relationship Id="rId7" Type="http://schemas.openxmlformats.org/officeDocument/2006/relationships/image" Target="../media/image452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1.png"/><Relationship Id="rId11" Type="http://schemas.openxmlformats.org/officeDocument/2006/relationships/image" Target="../media/image456.png"/><Relationship Id="rId5" Type="http://schemas.openxmlformats.org/officeDocument/2006/relationships/image" Target="../media/image450.png"/><Relationship Id="rId10" Type="http://schemas.openxmlformats.org/officeDocument/2006/relationships/image" Target="../media/image455.png"/><Relationship Id="rId4" Type="http://schemas.openxmlformats.org/officeDocument/2006/relationships/image" Target="../media/image449.png"/><Relationship Id="rId9" Type="http://schemas.openxmlformats.org/officeDocument/2006/relationships/image" Target="../media/image45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58.png"/><Relationship Id="rId7" Type="http://schemas.openxmlformats.org/officeDocument/2006/relationships/image" Target="../media/image462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1.png"/><Relationship Id="rId11" Type="http://schemas.openxmlformats.org/officeDocument/2006/relationships/image" Target="../media/image466.png"/><Relationship Id="rId5" Type="http://schemas.openxmlformats.org/officeDocument/2006/relationships/image" Target="../media/image460.png"/><Relationship Id="rId10" Type="http://schemas.openxmlformats.org/officeDocument/2006/relationships/image" Target="../media/image465.png"/><Relationship Id="rId4" Type="http://schemas.openxmlformats.org/officeDocument/2006/relationships/image" Target="../media/image459.png"/><Relationship Id="rId9" Type="http://schemas.openxmlformats.org/officeDocument/2006/relationships/image" Target="../media/image46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478.png"/><Relationship Id="rId7" Type="http://schemas.openxmlformats.org/officeDocument/2006/relationships/image" Target="../media/image482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1.png"/><Relationship Id="rId11" Type="http://schemas.openxmlformats.org/officeDocument/2006/relationships/image" Target="../media/image486.png"/><Relationship Id="rId5" Type="http://schemas.openxmlformats.org/officeDocument/2006/relationships/image" Target="../media/image480.png"/><Relationship Id="rId10" Type="http://schemas.openxmlformats.org/officeDocument/2006/relationships/image" Target="../media/image485.png"/><Relationship Id="rId4" Type="http://schemas.openxmlformats.org/officeDocument/2006/relationships/image" Target="../media/image479.png"/><Relationship Id="rId9" Type="http://schemas.openxmlformats.org/officeDocument/2006/relationships/image" Target="../media/image4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5B52AD-B464-44C3-98B8-E05865F061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E30BB-AFD3-433B-B7AA-769870251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02C3BE-5610-41AE-88DC-9244ECFBBF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3C2568-DCA3-4418-8FE6-5CF26802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3 Test Report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20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PA_TOI=20dBm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6" y="1361483"/>
            <a:ext cx="10928144" cy="25722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2BF8F82-819C-412D-BBBF-ADE7F565C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/>
          <a:stretch/>
        </p:blipFill>
        <p:spPr>
          <a:xfrm>
            <a:off x="449201" y="1685456"/>
            <a:ext cx="2503251" cy="20858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8171BF4-6DB5-4254-85BD-B513F9F6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52" y="1672260"/>
            <a:ext cx="3952509" cy="19507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766F4A6-30C8-483E-A07D-FAF31C66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73" y="1604686"/>
            <a:ext cx="4204555" cy="20858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DB108EF-2F42-4675-86B6-2A307C19B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257733"/>
            <a:ext cx="2595657" cy="180031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C1CBD10-BA23-4D0F-9EBD-F4A96B90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90" y="4222832"/>
            <a:ext cx="3905983" cy="192581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5F8AE42-F0C7-4C26-955E-1A3AD1307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833" y="4230229"/>
            <a:ext cx="2894444" cy="208645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E37C451-47F1-4C13-BF34-4CCED7BE513F}"/>
              </a:ext>
            </a:extLst>
          </p:cNvPr>
          <p:cNvSpPr txBox="1"/>
          <p:nvPr/>
        </p:nvSpPr>
        <p:spPr>
          <a:xfrm>
            <a:off x="1258102" y="3195807"/>
            <a:ext cx="21543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EVM:-37.54dB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:-47.549dB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6055DC1-6742-4B63-8645-34AECC23B604}"/>
              </a:ext>
            </a:extLst>
          </p:cNvPr>
          <p:cNvSpPr txBox="1"/>
          <p:nvPr/>
        </p:nvSpPr>
        <p:spPr>
          <a:xfrm>
            <a:off x="1283899" y="5541336"/>
            <a:ext cx="19416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EVM:-37.974dB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:-47.265dB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0036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Gain Imbalance =16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3" name="内容占位符 5">
            <a:extLst>
              <a:ext uri="{FF2B5EF4-FFF2-40B4-BE49-F238E27FC236}">
                <a16:creationId xmlns:a16="http://schemas.microsoft.com/office/drawing/2014/main" id="{0688FC10-62E2-489C-9FC8-08CEDEFB278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638482"/>
            <a:ext cx="3085851" cy="146290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BBFEBFD-5498-48DD-AC0D-D745EC89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154" y="1490037"/>
            <a:ext cx="2760429" cy="225347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E0DF6B0-80BD-41E5-B892-ECD692484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004" y="1559136"/>
            <a:ext cx="3781425" cy="7239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BD0499A-4EDA-4E89-99E7-783284A35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051" y="2329364"/>
            <a:ext cx="4470206" cy="8477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2FA7A04-A09D-4356-8EA0-6C3AB79671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884"/>
          <a:stretch/>
        </p:blipFill>
        <p:spPr>
          <a:xfrm>
            <a:off x="394466" y="3177089"/>
            <a:ext cx="5048250" cy="619385"/>
          </a:xfrm>
          <a:prstGeom prst="rect">
            <a:avLst/>
          </a:prstGeom>
        </p:spPr>
      </p:pic>
      <p:pic>
        <p:nvPicPr>
          <p:cNvPr id="38" name="内容占位符 5">
            <a:extLst>
              <a:ext uri="{FF2B5EF4-FFF2-40B4-BE49-F238E27FC236}">
                <a16:creationId xmlns:a16="http://schemas.microsoft.com/office/drawing/2014/main" id="{555724CD-8272-47AF-A60D-5EA76BC5E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0" y="4167838"/>
            <a:ext cx="3194912" cy="161560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30FB536-932E-4363-B380-2F5C752B6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154" y="4273497"/>
            <a:ext cx="2603298" cy="210787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BE54467-952A-4BF7-9FA3-87698941E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0993" y="4167838"/>
            <a:ext cx="3962400" cy="65722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18D15B2-42E2-4071-ADC9-749AD9097B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0993" y="5003532"/>
            <a:ext cx="3276600" cy="7524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33CE068-0764-41B5-BB83-8C0459E054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7178"/>
          <a:stretch/>
        </p:blipFill>
        <p:spPr>
          <a:xfrm>
            <a:off x="449200" y="5948166"/>
            <a:ext cx="5095875" cy="5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957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Narrow Blocking EVM/Throughput vs IQ offset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047846"/>
              </p:ext>
            </p:extLst>
          </p:nvPr>
        </p:nvGraphicFramePr>
        <p:xfrm>
          <a:off x="449201" y="1562896"/>
          <a:ext cx="11601648" cy="237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49247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484461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94377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94377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-6.817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594377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94377">
                <a:tc>
                  <a:txBody>
                    <a:bodyPr/>
                    <a:lstStyle/>
                    <a:p>
                      <a:r>
                        <a:rPr lang="en-US" altLang="zh-CN" dirty="0"/>
                        <a:t>0.05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24.488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24.066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439AA2-FA7F-4DFF-B3AB-E64627A80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14153"/>
              </p:ext>
            </p:extLst>
          </p:nvPr>
        </p:nvGraphicFramePr>
        <p:xfrm>
          <a:off x="449201" y="4188791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2113777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1753439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Narrow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  <a:p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8511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IQ offset=0.0014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内容占位符 5">
            <a:extLst>
              <a:ext uri="{FF2B5EF4-FFF2-40B4-BE49-F238E27FC236}">
                <a16:creationId xmlns:a16="http://schemas.microsoft.com/office/drawing/2014/main" id="{10F14CB1-9F33-4119-9A05-D4C8D9E004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47396" y="1596729"/>
            <a:ext cx="3279886" cy="15828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8E7832C-2B54-42AD-AF95-5B57E676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168" y="1499982"/>
            <a:ext cx="2681843" cy="215940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BAED45D-9D45-4573-8314-050F272B7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743" y="1517835"/>
            <a:ext cx="4171950" cy="7810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C757123-B170-407E-AEB8-8C152F58E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743" y="2413662"/>
            <a:ext cx="4306657" cy="7810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A7805C6-09FF-479F-9EE8-4E4BB130A8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443"/>
          <a:stretch/>
        </p:blipFill>
        <p:spPr>
          <a:xfrm>
            <a:off x="547396" y="3252564"/>
            <a:ext cx="5086350" cy="66755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977B42E-38AC-4ACF-BD44-E7E059164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57" y="4135802"/>
            <a:ext cx="3279886" cy="164524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B4AC3F6-F5E2-4A02-8EA1-49A757FBD7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3492" y="4198119"/>
            <a:ext cx="2821223" cy="228910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DB9FF07-DD98-4DD4-A715-5A923A6623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952"/>
          <a:stretch/>
        </p:blipFill>
        <p:spPr>
          <a:xfrm>
            <a:off x="3874554" y="4978215"/>
            <a:ext cx="3902559" cy="7239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7CEA3D9-2DBC-4418-B7AA-9979A87F5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4554" y="4166267"/>
            <a:ext cx="3638550" cy="704850"/>
          </a:xfrm>
          <a:prstGeom prst="rect">
            <a:avLst/>
          </a:prstGeom>
        </p:spPr>
      </p:pic>
      <p:pic>
        <p:nvPicPr>
          <p:cNvPr id="32" name="内容占位符 5">
            <a:extLst>
              <a:ext uri="{FF2B5EF4-FFF2-40B4-BE49-F238E27FC236}">
                <a16:creationId xmlns:a16="http://schemas.microsoft.com/office/drawing/2014/main" id="{1B23C0E0-9EFE-4FC1-B8CA-0C88F8D5D36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2860"/>
          <a:stretch/>
        </p:blipFill>
        <p:spPr>
          <a:xfrm>
            <a:off x="547396" y="5910521"/>
            <a:ext cx="5191125" cy="6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55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IQ offset=0.0025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3" name="内容占位符 5">
            <a:extLst>
              <a:ext uri="{FF2B5EF4-FFF2-40B4-BE49-F238E27FC236}">
                <a16:creationId xmlns:a16="http://schemas.microsoft.com/office/drawing/2014/main" id="{DC98CE2F-4575-4E1D-A067-6457AFDB89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638482"/>
            <a:ext cx="3001009" cy="150536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2260E80-3C63-4B12-8041-7233C1629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026" y="1506714"/>
            <a:ext cx="2448461" cy="197905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B53672-7A7C-4065-A3D3-3995085B6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296" y="2429468"/>
            <a:ext cx="4638675" cy="71437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0430A4E-9ACA-4CEF-BCDF-A991C3E68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296" y="1407757"/>
            <a:ext cx="4200525" cy="8096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730095D-26D7-4067-BE49-3C1D86F0CC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071"/>
          <a:stretch/>
        </p:blipFill>
        <p:spPr>
          <a:xfrm>
            <a:off x="449201" y="3201695"/>
            <a:ext cx="5133975" cy="605394"/>
          </a:xfrm>
          <a:prstGeom prst="rect">
            <a:avLst/>
          </a:prstGeom>
        </p:spPr>
      </p:pic>
      <p:pic>
        <p:nvPicPr>
          <p:cNvPr id="38" name="内容占位符 5">
            <a:extLst>
              <a:ext uri="{FF2B5EF4-FFF2-40B4-BE49-F238E27FC236}">
                <a16:creationId xmlns:a16="http://schemas.microsoft.com/office/drawing/2014/main" id="{55CA39E9-7CE6-4788-8D1F-40337439F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81" y="4182648"/>
            <a:ext cx="3087048" cy="155358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ADCFA3D-A6DB-4956-BB88-D1407789F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365" y="4392909"/>
            <a:ext cx="2378350" cy="191675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B92DB8A-F3F4-46C0-B087-E25C6516B8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0000"/>
          <a:stretch/>
        </p:blipFill>
        <p:spPr>
          <a:xfrm>
            <a:off x="3585296" y="4962627"/>
            <a:ext cx="4067175" cy="60007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83797C4-1521-4C0A-9BB3-82E77AADFE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5296" y="4211828"/>
            <a:ext cx="4000500" cy="6000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C94698E-409A-4D5D-85F0-23B7E73D65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201" y="5848437"/>
            <a:ext cx="45720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664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IQ offset=0.05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内容占位符 5">
            <a:extLst>
              <a:ext uri="{FF2B5EF4-FFF2-40B4-BE49-F238E27FC236}">
                <a16:creationId xmlns:a16="http://schemas.microsoft.com/office/drawing/2014/main" id="{AAC0C26E-F5AF-4FC2-8624-3979B3FD201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638482"/>
            <a:ext cx="3006665" cy="145318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4C6B217-8D24-4DD5-9693-460DAC9F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109" y="1626077"/>
            <a:ext cx="2725378" cy="220950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AB07192-1490-4E4C-8A38-E14654AA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952" y="1583004"/>
            <a:ext cx="3933825" cy="6286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7209C96-336B-4169-BD86-80EDAC3AF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952" y="2331465"/>
            <a:ext cx="4619625" cy="6381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3C0B29F-DEC4-4422-8B7A-5D95BE542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3209527"/>
            <a:ext cx="5629275" cy="714375"/>
          </a:xfrm>
          <a:prstGeom prst="rect">
            <a:avLst/>
          </a:prstGeom>
        </p:spPr>
      </p:pic>
      <p:pic>
        <p:nvPicPr>
          <p:cNvPr id="28" name="内容占位符 5">
            <a:extLst>
              <a:ext uri="{FF2B5EF4-FFF2-40B4-BE49-F238E27FC236}">
                <a16:creationId xmlns:a16="http://schemas.microsoft.com/office/drawing/2014/main" id="{EC75B45E-DE2F-4547-85C1-B3AF7B41E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23" y="4159631"/>
            <a:ext cx="2967643" cy="149224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FE258BE-CD35-4B49-8BD7-AA144ED04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9559" y="4303838"/>
            <a:ext cx="2495397" cy="201881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6C45214-DB7A-452A-A54B-6BF642452E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5369" b="8482"/>
          <a:stretch/>
        </p:blipFill>
        <p:spPr>
          <a:xfrm>
            <a:off x="3590952" y="4989934"/>
            <a:ext cx="4029075" cy="5927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4356F2A-1245-4750-A02A-A752369B8B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0952" y="4159631"/>
            <a:ext cx="4029075" cy="6858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969CFD0-05D2-41B4-84A5-834B01304F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0535" b="36775"/>
          <a:stretch/>
        </p:blipFill>
        <p:spPr>
          <a:xfrm>
            <a:off x="476821" y="5751272"/>
            <a:ext cx="4397119" cy="5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567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Narrow Blocking EVM/Throughput vs </a:t>
            </a:r>
            <a:r>
              <a:rPr lang="en-US" altLang="zh-CN" sz="2800" dirty="0" err="1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ADC_Nbits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521731"/>
              </p:ext>
            </p:extLst>
          </p:nvPr>
        </p:nvGraphicFramePr>
        <p:xfrm>
          <a:off x="449201" y="1635251"/>
          <a:ext cx="11601648" cy="2416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360495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616437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9202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(Bits)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92021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592021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92021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8F9293A-4505-4525-B256-EA9F0BA94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405473"/>
              </p:ext>
            </p:extLst>
          </p:nvPr>
        </p:nvGraphicFramePr>
        <p:xfrm>
          <a:off x="449201" y="4188791"/>
          <a:ext cx="11601648" cy="19202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2113777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1753439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Narrow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3202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31CE822-C1B2-41DE-81CC-1BD999EF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69990"/>
            <a:ext cx="3293240" cy="164928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5828FB1-4F65-42EA-B38E-BE86EE2B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60" y="1499982"/>
            <a:ext cx="2773422" cy="226435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E9D7538-1664-47EC-AA16-20E1DE28F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9" b="38073"/>
          <a:stretch/>
        </p:blipFill>
        <p:spPr>
          <a:xfrm>
            <a:off x="3772786" y="2475277"/>
            <a:ext cx="4492574" cy="73731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6822346-D9A6-441E-AF09-D579504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786" y="1442130"/>
            <a:ext cx="3838575" cy="9525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1278777-41F4-4448-804C-211A42BDBF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589" b="27751"/>
          <a:stretch/>
        </p:blipFill>
        <p:spPr>
          <a:xfrm>
            <a:off x="449201" y="3299917"/>
            <a:ext cx="4783199" cy="56430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9E0D570-9258-42E0-A963-245687D01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29090"/>
            <a:ext cx="3217826" cy="162970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B0FC416-EDFF-464A-B7C7-789F7AE92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1293" y="4171133"/>
            <a:ext cx="2773422" cy="236241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65BC02A-B0A8-432E-AE4D-274DC690F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2441" y="4129090"/>
            <a:ext cx="3629025" cy="81018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4D1220A-AC49-4787-B89D-82AECC2000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9902"/>
          <a:stretch/>
        </p:blipFill>
        <p:spPr>
          <a:xfrm>
            <a:off x="3742441" y="4992222"/>
            <a:ext cx="3876675" cy="54081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8BA4BB2-20C9-40DA-B7CC-DA28F057D56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9753"/>
          <a:stretch/>
        </p:blipFill>
        <p:spPr>
          <a:xfrm>
            <a:off x="449201" y="5835769"/>
            <a:ext cx="5191125" cy="5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023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内容占位符 5">
            <a:extLst>
              <a:ext uri="{FF2B5EF4-FFF2-40B4-BE49-F238E27FC236}">
                <a16:creationId xmlns:a16="http://schemas.microsoft.com/office/drawing/2014/main" id="{5FCBCA80-CECC-45E8-965C-83A586371AA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638482"/>
            <a:ext cx="3184600" cy="154607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C84550C-55C7-482E-B05D-F8A5997EA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32" y="1499982"/>
            <a:ext cx="2662627" cy="213949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B5BD101-E5F8-4BDA-9D82-BCD0AF440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29" y="1535216"/>
            <a:ext cx="4600575" cy="6572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5BC6497-E3F1-4708-B72B-8CCB86F85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229" y="2316095"/>
            <a:ext cx="3848100" cy="685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7282150-AA5E-45F5-B28B-C07CF86D49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05" r="13746" b="34267"/>
          <a:stretch/>
        </p:blipFill>
        <p:spPr>
          <a:xfrm>
            <a:off x="449201" y="3284548"/>
            <a:ext cx="4781550" cy="657225"/>
          </a:xfrm>
          <a:prstGeom prst="rect">
            <a:avLst/>
          </a:prstGeom>
        </p:spPr>
      </p:pic>
      <p:pic>
        <p:nvPicPr>
          <p:cNvPr id="27" name="内容占位符 5">
            <a:extLst>
              <a:ext uri="{FF2B5EF4-FFF2-40B4-BE49-F238E27FC236}">
                <a16:creationId xmlns:a16="http://schemas.microsoft.com/office/drawing/2014/main" id="{2BF1DA20-5E0F-4647-92AB-504C195EB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03" y="4215500"/>
            <a:ext cx="3146398" cy="158596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2BC78D1-09C5-4A84-8674-8F919710A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4825" y="4215500"/>
            <a:ext cx="2479890" cy="200152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5558593-68FE-4F86-AD55-DD06D1A1AA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5229" y="4172485"/>
            <a:ext cx="4276725" cy="75247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1BC9E21-0CC6-4CC8-AF2E-A8C8AF1B6B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5229" y="4960834"/>
            <a:ext cx="3619500" cy="7239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3CA8657-BA41-43FD-BD49-9A402F4371D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1079"/>
          <a:stretch/>
        </p:blipFill>
        <p:spPr>
          <a:xfrm>
            <a:off x="487403" y="5890102"/>
            <a:ext cx="4876800" cy="5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356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2" name="内容占位符 5">
            <a:extLst>
              <a:ext uri="{FF2B5EF4-FFF2-40B4-BE49-F238E27FC236}">
                <a16:creationId xmlns:a16="http://schemas.microsoft.com/office/drawing/2014/main" id="{485AC639-F4F6-41B0-ACB6-49253FCF3A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0603" y="1572189"/>
            <a:ext cx="3217826" cy="159846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354707C-748D-49E7-B165-55EAA51F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949" y="1572189"/>
            <a:ext cx="2466538" cy="198839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41B2C58-DE6B-422A-A642-7AA402850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689" y="1456401"/>
            <a:ext cx="4095750" cy="8001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4A21687-3E0F-4552-B2A6-EBCCE9077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689" y="2298924"/>
            <a:ext cx="4572000" cy="75247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7C6C1EE-6EE5-4033-A291-C4A45425B2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865"/>
          <a:stretch/>
        </p:blipFill>
        <p:spPr>
          <a:xfrm>
            <a:off x="590603" y="3300456"/>
            <a:ext cx="5400675" cy="611509"/>
          </a:xfrm>
          <a:prstGeom prst="rect">
            <a:avLst/>
          </a:prstGeom>
        </p:spPr>
      </p:pic>
      <p:pic>
        <p:nvPicPr>
          <p:cNvPr id="37" name="内容占位符 5">
            <a:extLst>
              <a:ext uri="{FF2B5EF4-FFF2-40B4-BE49-F238E27FC236}">
                <a16:creationId xmlns:a16="http://schemas.microsoft.com/office/drawing/2014/main" id="{8E1B8B73-B4B6-48E7-8E70-A3EAFE6B2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3" y="4220545"/>
            <a:ext cx="3217826" cy="160891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A15A827-3FC2-4B73-8F23-84BBF818DD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0936" y="4243297"/>
            <a:ext cx="2535576" cy="205733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6520ED5-7F3A-48E8-911D-2C4AAD1477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6689" y="4195474"/>
            <a:ext cx="3800475" cy="69532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43E6F9C5-B5B1-4412-BD7E-1EB0CD9274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4561" b="8895"/>
          <a:stretch/>
        </p:blipFill>
        <p:spPr>
          <a:xfrm>
            <a:off x="3906689" y="5042892"/>
            <a:ext cx="3800475" cy="55537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0E3ABC6-F6D7-4546-8A3B-421EE3690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603" y="5901060"/>
            <a:ext cx="49530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354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Narrow Blocking EVM/Throughput vs Combine </a:t>
            </a:r>
            <a:r>
              <a:rPr lang="en-US" altLang="zh-CN" sz="2800" dirty="0" err="1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RFImp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53338"/>
              </p:ext>
            </p:extLst>
          </p:nvPr>
        </p:nvGraphicFramePr>
        <p:xfrm>
          <a:off x="449201" y="1370282"/>
          <a:ext cx="11601647" cy="22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313361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663570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637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63740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56374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6374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2.924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FFB9421-C290-4071-B481-C81EDCE92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50151"/>
              </p:ext>
            </p:extLst>
          </p:nvPr>
        </p:nvGraphicFramePr>
        <p:xfrm>
          <a:off x="449202" y="3676169"/>
          <a:ext cx="11601646" cy="2720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367530239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4232141057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196647916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2276994924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661261423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590159712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3309150462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875644593"/>
                    </a:ext>
                  </a:extLst>
                </a:gridCol>
              </a:tblGrid>
              <a:tr h="3968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Narrow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799607"/>
                  </a:ext>
                </a:extLst>
              </a:tr>
              <a:tr h="536823">
                <a:tc>
                  <a:txBody>
                    <a:bodyPr/>
                    <a:lstStyle/>
                    <a:p>
                      <a:r>
                        <a:rPr lang="en-US" sz="1400" dirty="0"/>
                        <a:t>RF 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ADC_Nbits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92071"/>
                  </a:ext>
                </a:extLst>
              </a:tr>
              <a:tr h="628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1088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-92.133,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-101.072, 1e4, -113.607]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403482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-87.133,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-96.072, 1e4, -108.607]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63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25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F4A5F-B407-4D1C-989E-A8A8E5C52E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CD17EA-D8D2-4E4C-A448-D590396986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4AF1E1-AC0F-496D-B025-C09B2E2E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SEM: PA_TOI=20dBm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1EA0608-3314-49B1-B746-752E3FB2DE5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19232"/>
            <a:ext cx="903524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2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Origin Para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3A3736C-57B4-4C18-A1AF-443342D2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3" y="1579093"/>
            <a:ext cx="3434643" cy="172009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483F5C9-3D4A-4103-AB6A-EDA2D62A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778" y="1439399"/>
            <a:ext cx="2500314" cy="204137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397EC8C-4F17-49B2-A229-6546294D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811" b="53243"/>
          <a:stretch/>
        </p:blipFill>
        <p:spPr>
          <a:xfrm>
            <a:off x="3983033" y="2592361"/>
            <a:ext cx="4170367" cy="55671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333AB22-FC05-4F45-9EF2-9B5ECEC5F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3" y="1613752"/>
            <a:ext cx="3838575" cy="9525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B5AE5A4-4095-4E92-B6B5-C70B40F573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106"/>
          <a:stretch/>
        </p:blipFill>
        <p:spPr>
          <a:xfrm>
            <a:off x="449201" y="3389713"/>
            <a:ext cx="5410200" cy="56152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14763A9-2875-4DD3-AF3C-7256FDAF5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47857"/>
            <a:ext cx="3416695" cy="173042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73850B3-124F-4FF6-BD5A-747639778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695" y="4147857"/>
            <a:ext cx="2438605" cy="207721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3A9D1F0-E872-461F-A37F-0AFEDE2594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0006"/>
          <a:stretch/>
        </p:blipFill>
        <p:spPr>
          <a:xfrm>
            <a:off x="3983033" y="4147857"/>
            <a:ext cx="3613082" cy="77152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0B48EEA-3159-4EE1-92E7-9238B351E3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7608"/>
          <a:stretch/>
        </p:blipFill>
        <p:spPr>
          <a:xfrm>
            <a:off x="3963982" y="5106495"/>
            <a:ext cx="3876675" cy="55852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CBD2D86-07B8-4B48-9031-5C8D32094E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6284"/>
          <a:stretch/>
        </p:blipFill>
        <p:spPr>
          <a:xfrm>
            <a:off x="449201" y="5946089"/>
            <a:ext cx="5191125" cy="57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896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Change 5dB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内容占位符 5">
            <a:extLst>
              <a:ext uri="{FF2B5EF4-FFF2-40B4-BE49-F238E27FC236}">
                <a16:creationId xmlns:a16="http://schemas.microsoft.com/office/drawing/2014/main" id="{7C90F939-9BA9-4DB1-9954-E27A1C442B0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97192"/>
            <a:ext cx="3504558" cy="168389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E3CE06B-11A1-460B-AC26-F367BAE4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243" y="1388333"/>
            <a:ext cx="2902264" cy="236799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BA5E19A-681B-4530-B326-4DAAF16F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597192"/>
            <a:ext cx="3943350" cy="6381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27B1D4F-1C29-487A-A16A-4A132C5F8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361288"/>
            <a:ext cx="4089688" cy="73342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30CCE1E-46C8-4EEB-B953-EC1488E6E3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234" b="18293"/>
          <a:stretch/>
        </p:blipFill>
        <p:spPr>
          <a:xfrm>
            <a:off x="449201" y="3343099"/>
            <a:ext cx="4836160" cy="638175"/>
          </a:xfrm>
          <a:prstGeom prst="rect">
            <a:avLst/>
          </a:prstGeom>
        </p:spPr>
      </p:pic>
      <p:pic>
        <p:nvPicPr>
          <p:cNvPr id="36" name="内容占位符 5">
            <a:extLst>
              <a:ext uri="{FF2B5EF4-FFF2-40B4-BE49-F238E27FC236}">
                <a16:creationId xmlns:a16="http://schemas.microsoft.com/office/drawing/2014/main" id="{E47B5473-6F05-45AF-A1EE-C434DA3BF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80264"/>
            <a:ext cx="3435302" cy="171904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5A8C3-164A-47EC-8097-C5094A7CEA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2451" y="4221671"/>
            <a:ext cx="2902264" cy="235010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ECBD599-EF0A-4620-A5BA-B715A79C0E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963"/>
          <a:stretch/>
        </p:blipFill>
        <p:spPr>
          <a:xfrm>
            <a:off x="3933826" y="4290153"/>
            <a:ext cx="3919224" cy="59055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2868169-4173-43BB-BCB6-2AA891D3CB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1375" b="3704"/>
          <a:stretch/>
        </p:blipFill>
        <p:spPr>
          <a:xfrm>
            <a:off x="3933826" y="5039683"/>
            <a:ext cx="3739594" cy="56867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CBA7530-1D73-4DB2-8EDC-9207A3A2DD1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866" b="33333"/>
          <a:stretch/>
        </p:blipFill>
        <p:spPr>
          <a:xfrm>
            <a:off x="488909" y="5990328"/>
            <a:ext cx="435647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924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Change 10dB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内容占位符 5">
            <a:extLst>
              <a:ext uri="{FF2B5EF4-FFF2-40B4-BE49-F238E27FC236}">
                <a16:creationId xmlns:a16="http://schemas.microsoft.com/office/drawing/2014/main" id="{AB703981-FD0D-47DF-B7D7-DC000652071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638482"/>
            <a:ext cx="2963302" cy="142498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9DD4ADE-3D3D-4814-B5C3-4167741B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511" y="1524468"/>
            <a:ext cx="2450176" cy="196129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56F1F3C-469E-41B7-90BB-A3A69BF0C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490" y="1527894"/>
            <a:ext cx="4629150" cy="762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24A66C1-69FB-4970-A554-15EAD1A72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490" y="2358621"/>
            <a:ext cx="3781425" cy="7048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C067BCF-2536-4397-823F-493AFD3983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516"/>
          <a:stretch/>
        </p:blipFill>
        <p:spPr>
          <a:xfrm>
            <a:off x="449201" y="3340470"/>
            <a:ext cx="5181600" cy="559529"/>
          </a:xfrm>
          <a:prstGeom prst="rect">
            <a:avLst/>
          </a:prstGeom>
        </p:spPr>
      </p:pic>
      <p:pic>
        <p:nvPicPr>
          <p:cNvPr id="28" name="内容占位符 5">
            <a:extLst>
              <a:ext uri="{FF2B5EF4-FFF2-40B4-BE49-F238E27FC236}">
                <a16:creationId xmlns:a16="http://schemas.microsoft.com/office/drawing/2014/main" id="{A6ED56E4-5E88-4D32-A1EF-58A1C9C67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2" y="4176998"/>
            <a:ext cx="3076424" cy="156326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B479D9B-805B-417B-BA57-3A73FBD66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7615" y="4283807"/>
            <a:ext cx="2737100" cy="220389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CD587C2-6743-4BE4-B483-22FB2CE1E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0737" y="5015900"/>
            <a:ext cx="4143375" cy="6667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5FD29EB-AA4B-4AEE-A965-AC36911A9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509" y="4176998"/>
            <a:ext cx="3848100" cy="78105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BB800CD-4B4C-4321-B09A-5F46A44EF4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6634"/>
          <a:stretch/>
        </p:blipFill>
        <p:spPr>
          <a:xfrm>
            <a:off x="462964" y="5857038"/>
            <a:ext cx="4724400" cy="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813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6F7EF-BCEE-4A74-98E8-2CBDBA60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7D929A-C14F-4B3A-8A0A-1C15D0780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0B1FA19-FC3F-452F-9FB0-E4643A41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Narrow Blocking EVM/Throughput OTA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E2BF9B4-17B4-439A-8AA7-C83FEB08C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830090"/>
              </p:ext>
            </p:extLst>
          </p:nvPr>
        </p:nvGraphicFramePr>
        <p:xfrm>
          <a:off x="449201" y="1412262"/>
          <a:ext cx="11601646" cy="2152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359">
                  <a:extLst>
                    <a:ext uri="{9D8B030D-6E8A-4147-A177-3AD203B41FA5}">
                      <a16:colId xmlns:a16="http://schemas.microsoft.com/office/drawing/2014/main" val="3584553679"/>
                    </a:ext>
                  </a:extLst>
                </a:gridCol>
                <a:gridCol w="1882647">
                  <a:extLst>
                    <a:ext uri="{9D8B030D-6E8A-4147-A177-3AD203B41FA5}">
                      <a16:colId xmlns:a16="http://schemas.microsoft.com/office/drawing/2014/main" val="1476955557"/>
                    </a:ext>
                  </a:extLst>
                </a:gridCol>
                <a:gridCol w="1930869">
                  <a:extLst>
                    <a:ext uri="{9D8B030D-6E8A-4147-A177-3AD203B41FA5}">
                      <a16:colId xmlns:a16="http://schemas.microsoft.com/office/drawing/2014/main" val="2664383939"/>
                    </a:ext>
                  </a:extLst>
                </a:gridCol>
                <a:gridCol w="1440324">
                  <a:extLst>
                    <a:ext uri="{9D8B030D-6E8A-4147-A177-3AD203B41FA5}">
                      <a16:colId xmlns:a16="http://schemas.microsoft.com/office/drawing/2014/main" val="3939815534"/>
                    </a:ext>
                  </a:extLst>
                </a:gridCol>
                <a:gridCol w="2504911">
                  <a:extLst>
                    <a:ext uri="{9D8B030D-6E8A-4147-A177-3AD203B41FA5}">
                      <a16:colId xmlns:a16="http://schemas.microsoft.com/office/drawing/2014/main" val="4270663938"/>
                    </a:ext>
                  </a:extLst>
                </a:gridCol>
                <a:gridCol w="2406536">
                  <a:extLst>
                    <a:ext uri="{9D8B030D-6E8A-4147-A177-3AD203B41FA5}">
                      <a16:colId xmlns:a16="http://schemas.microsoft.com/office/drawing/2014/main" val="1217713145"/>
                    </a:ext>
                  </a:extLst>
                </a:gridCol>
              </a:tblGrid>
              <a:tr h="650662">
                <a:tc>
                  <a:txBody>
                    <a:bodyPr/>
                    <a:lstStyle/>
                    <a:p>
                      <a:r>
                        <a:rPr lang="en-US" altLang="zh-CN" dirty="0"/>
                        <a:t>Narrow</a:t>
                      </a:r>
                    </a:p>
                    <a:p>
                      <a:r>
                        <a:rPr lang="en-US" altLang="zh-CN" dirty="0"/>
                        <a:t>Blocking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13350"/>
                  </a:ext>
                </a:extLst>
              </a:tr>
              <a:tr h="751095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900376"/>
                  </a:ext>
                </a:extLst>
              </a:tr>
              <a:tr h="751095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-2.874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-2.685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15653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0975575-0849-4218-9381-412CA5AC7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90267"/>
              </p:ext>
            </p:extLst>
          </p:nvPr>
        </p:nvGraphicFramePr>
        <p:xfrm>
          <a:off x="449201" y="3784595"/>
          <a:ext cx="11601646" cy="215285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2381485944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2300577932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3968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Narrow Blocking OTA Test Parameters(Length=1.1m,Pathloss=-46dBm)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5368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RF Imp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A</a:t>
                      </a:r>
                      <a:r>
                        <a:rPr lang="en-US" sz="1400" dirty="0" err="1"/>
                        <a:t>DC_Nbits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628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Ideal </a:t>
                      </a:r>
                      <a:r>
                        <a:rPr lang="en-US" altLang="zh-CN" dirty="0" err="1"/>
                        <a:t>RFImp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仪表参数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r>
                        <a:rPr lang="en-US" altLang="zh-CN" dirty="0"/>
                        <a:t>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</a:t>
                      </a:r>
                      <a:r>
                        <a:rPr lang="en-US" altLang="zh-CN" sz="1600" dirty="0"/>
                        <a:t>100 -98.57 1e3 -107.56 1e4 -121.67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Test </a:t>
                      </a:r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156.3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[100 -88.57 1e3 -97.56 1e4 -111.67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4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0533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Ideal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2" name="内容占位符 5">
            <a:extLst>
              <a:ext uri="{FF2B5EF4-FFF2-40B4-BE49-F238E27FC236}">
                <a16:creationId xmlns:a16="http://schemas.microsoft.com/office/drawing/2014/main" id="{1396727B-AB5F-4477-AAA2-1282CFF1F4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638482"/>
            <a:ext cx="3116959" cy="155090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C3F3EA3-FA2D-4734-8E88-2AAAA34A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503" y="1617005"/>
            <a:ext cx="2844984" cy="216923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2F9CFA5-484D-4E96-81E6-F88146F14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14"/>
          <a:stretch/>
        </p:blipFill>
        <p:spPr>
          <a:xfrm>
            <a:off x="3701246" y="1456401"/>
            <a:ext cx="3925832" cy="9525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FA949F3-C73F-4E0F-ACB4-6870C7A5CC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677"/>
          <a:stretch/>
        </p:blipFill>
        <p:spPr>
          <a:xfrm>
            <a:off x="3701246" y="2377608"/>
            <a:ext cx="3925832" cy="84772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33B9BCE-DE56-401F-B0CD-2EA41A77B2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299"/>
          <a:stretch/>
        </p:blipFill>
        <p:spPr>
          <a:xfrm>
            <a:off x="449201" y="3358195"/>
            <a:ext cx="5772150" cy="55070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6BA16B0-7CE6-43E9-A87C-27A99AF63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237720"/>
            <a:ext cx="3116959" cy="154332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74FF559-6FBA-49C0-B5B6-202010F9B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5598" y="4339642"/>
            <a:ext cx="2841873" cy="216924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DA8C750-3217-4132-9132-74BFA547411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5" r="1499" b="21052"/>
          <a:stretch/>
        </p:blipFill>
        <p:spPr>
          <a:xfrm>
            <a:off x="3665686" y="4264853"/>
            <a:ext cx="4250388" cy="85725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B4ABEB7-B69F-4CCA-A6F3-885FC8B775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3635" y="5137000"/>
            <a:ext cx="4237306" cy="6477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253A33C-D988-4165-ADDD-949AA98CF22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8339"/>
          <a:stretch/>
        </p:blipFill>
        <p:spPr>
          <a:xfrm>
            <a:off x="449201" y="5852326"/>
            <a:ext cx="5200650" cy="6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861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</a:t>
            </a:r>
            <a:r>
              <a:rPr lang="en-US" altLang="zh-CN" dirty="0" err="1"/>
              <a:t>RFImp</a:t>
            </a:r>
            <a:r>
              <a:rPr lang="en-US" altLang="zh-CN" dirty="0"/>
              <a:t>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F717DE5-1F2A-454A-8871-CA1DCD43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72494"/>
            <a:ext cx="3152973" cy="15829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DD8FE2C-55B0-49DD-8A73-8597F932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279" y="1434008"/>
            <a:ext cx="2699208" cy="205215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739631E-AB13-473D-94BE-DC48CBE4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260" y="1638482"/>
            <a:ext cx="4572000" cy="80962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0FB06DB-0BC1-43E5-A17E-706861D48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798"/>
          <a:stretch/>
        </p:blipFill>
        <p:spPr>
          <a:xfrm>
            <a:off x="3737260" y="2385066"/>
            <a:ext cx="4572000" cy="65549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FBA74C1-8068-4173-9AF0-E3C2C05F70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798"/>
          <a:stretch/>
        </p:blipFill>
        <p:spPr>
          <a:xfrm>
            <a:off x="449201" y="3295633"/>
            <a:ext cx="5543550" cy="655494"/>
          </a:xfrm>
          <a:prstGeom prst="rect">
            <a:avLst/>
          </a:prstGeom>
        </p:spPr>
      </p:pic>
      <p:pic>
        <p:nvPicPr>
          <p:cNvPr id="28" name="内容占位符 5">
            <a:extLst>
              <a:ext uri="{FF2B5EF4-FFF2-40B4-BE49-F238E27FC236}">
                <a16:creationId xmlns:a16="http://schemas.microsoft.com/office/drawing/2014/main" id="{0AC9B4C2-5493-4339-A569-0E00186D8B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7"/>
          <a:stretch>
            <a:fillRect/>
          </a:stretch>
        </p:blipFill>
        <p:spPr>
          <a:xfrm>
            <a:off x="478992" y="4167545"/>
            <a:ext cx="3123182" cy="155777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D9A869E-0D89-4C26-9C9D-5F3C8DA28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507" y="4241576"/>
            <a:ext cx="2888607" cy="220572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927A184-C045-42D9-9F9E-522EAFA3B5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2678" y="4181985"/>
            <a:ext cx="4124325" cy="7810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F30BD25-74C5-4C05-B8E8-06D38948BB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9247"/>
          <a:stretch/>
        </p:blipFill>
        <p:spPr>
          <a:xfrm>
            <a:off x="3722678" y="4983891"/>
            <a:ext cx="3581400" cy="55262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F1B42A3-BF6E-4637-A270-9BC727EDCCC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694"/>
          <a:stretch/>
        </p:blipFill>
        <p:spPr>
          <a:xfrm>
            <a:off x="478992" y="5852405"/>
            <a:ext cx="4848225" cy="60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84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89299-5372-4BC1-9AC7-6AEF13B89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88850-5BB5-47B6-90C1-AB27F6CA9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36480" y="6370352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180F73-7E4F-455C-BA2F-413484D6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General Blocking EVM/Throughput vs Noise Figure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119B43-643A-4686-8739-3DAFB09F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996167"/>
              </p:ext>
            </p:extLst>
          </p:nvPr>
        </p:nvGraphicFramePr>
        <p:xfrm>
          <a:off x="449201" y="1459202"/>
          <a:ext cx="11601648" cy="2760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435910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541022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30177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30177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530177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-2.865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-2.712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30177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  <a:tr h="530177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6.304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0879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6E00E36-C018-4968-A661-E5F637917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47235"/>
              </p:ext>
            </p:extLst>
          </p:nvPr>
        </p:nvGraphicFramePr>
        <p:xfrm>
          <a:off x="449201" y="4254780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1717851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2149365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General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  <a:p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6120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Noise Figure=0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A952634-6C2B-4C71-BB9E-71509611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128341" cy="148992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328D1CA-A0C1-4381-9ABE-98296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09" y="1547625"/>
            <a:ext cx="2545124" cy="193814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B2E8E08-04A6-4601-AC21-5403A7CC8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925" y="2372511"/>
            <a:ext cx="4610100" cy="7905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D5660F6-1F35-4A45-A751-115B18123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925" y="1526424"/>
            <a:ext cx="3457575" cy="5810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479C326-54A9-4E16-9252-32207D0F2E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025"/>
          <a:stretch/>
        </p:blipFill>
        <p:spPr>
          <a:xfrm>
            <a:off x="446942" y="3250762"/>
            <a:ext cx="5276850" cy="63318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D29DA0B-AD17-4E69-9C36-CD5E208C4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42" y="4180033"/>
            <a:ext cx="3263427" cy="155881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309E5EA-9789-409F-B357-FDD065080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2871" y="4106374"/>
            <a:ext cx="3113641" cy="238319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098B508-CFFD-4580-991D-AD2F1FA959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7117" b="7979"/>
          <a:stretch/>
        </p:blipFill>
        <p:spPr>
          <a:xfrm>
            <a:off x="3732848" y="4874202"/>
            <a:ext cx="3990023" cy="62231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B193426-2619-4B53-8756-35C56F4A43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2848" y="4174114"/>
            <a:ext cx="3152775" cy="62865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4D85F87-436E-4605-8403-90A1F34885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3839"/>
          <a:stretch/>
        </p:blipFill>
        <p:spPr>
          <a:xfrm>
            <a:off x="446942" y="5796695"/>
            <a:ext cx="4791075" cy="5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51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Noise Figure=5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7B8C5E8-2540-4C4B-90E8-AAB86B15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085851" cy="147040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EFB6B52-61AA-4373-8B1B-4A20A664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129" y="1385833"/>
            <a:ext cx="2574216" cy="197570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62C94BD-FE8A-49B5-9288-AC14385E9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138" y="1510852"/>
            <a:ext cx="3867150" cy="69532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AEE7E8B-8B22-4D07-B1CA-828B8B51E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138" y="2226159"/>
            <a:ext cx="4581525" cy="7239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3ABC3EE-689E-47AA-9063-2C8E6294A7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055"/>
          <a:stretch/>
        </p:blipFill>
        <p:spPr>
          <a:xfrm>
            <a:off x="449201" y="3286015"/>
            <a:ext cx="5095875" cy="57862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0F51FC9-56F0-49F8-96F4-62CDD1590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50" y="4211095"/>
            <a:ext cx="3109088" cy="147800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755939D-1E16-4E88-B29C-BC3EAFD14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991" y="4182823"/>
            <a:ext cx="2846456" cy="218127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C9181A3-6EB8-48F0-BB32-AFE462858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3427" y="4191136"/>
            <a:ext cx="2971800" cy="6096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84EF07E-737E-48C8-A490-F893340BEB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3427" y="4923125"/>
            <a:ext cx="4295775" cy="66675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64490EE-35AD-4CB9-A0C7-48AF0D5823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550" y="5790072"/>
            <a:ext cx="47053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888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Noise Figure=10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FAE2F18-438D-4ECB-943C-B835D8F5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091131" cy="149546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6F43D16-0F8C-462D-A4CC-3A174E511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124" y="1685708"/>
            <a:ext cx="2635131" cy="203183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54DDDA-DEF8-4735-BCD4-CDC6F86F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418" y="2249530"/>
            <a:ext cx="4657725" cy="7429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F64AA56-FD04-4020-8905-F00E2321C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418" y="1456401"/>
            <a:ext cx="3705225" cy="7334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B7532BE-29AB-405D-B25D-867C7417A6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190"/>
          <a:stretch/>
        </p:blipFill>
        <p:spPr>
          <a:xfrm>
            <a:off x="449201" y="3283938"/>
            <a:ext cx="5314950" cy="59658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E0457C0-691E-4B06-8A1E-0B9F5CA1F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240320"/>
            <a:ext cx="3043589" cy="146863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04848B7-9429-49DB-BC32-DCEF35019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3143" y="4210830"/>
            <a:ext cx="2414081" cy="184859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83B4572-B3FE-4436-8B44-DA7A2BA052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6132" b="-4546"/>
          <a:stretch/>
        </p:blipFill>
        <p:spPr>
          <a:xfrm>
            <a:off x="3675418" y="4242093"/>
            <a:ext cx="3666703" cy="65722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D1DA3A6-2F94-460E-95B0-298B5E9FEA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5418" y="4990374"/>
            <a:ext cx="3076575" cy="65722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378CE0A-BA93-423E-984F-76283525AD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4613"/>
          <a:stretch/>
        </p:blipFill>
        <p:spPr>
          <a:xfrm>
            <a:off x="449201" y="5825430"/>
            <a:ext cx="4552950" cy="56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57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PA_TOI=15dBm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9C91B9F-0ECD-4B80-8079-E791F3839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4" b="10897"/>
          <a:stretch/>
        </p:blipFill>
        <p:spPr>
          <a:xfrm>
            <a:off x="584286" y="1638482"/>
            <a:ext cx="2938035" cy="17678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A44A872-FC24-4988-8C12-F9391698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551" y="1421290"/>
            <a:ext cx="3547782" cy="197372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D5FC39F-E437-48A9-B616-9D90EB2B2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149" y="1397720"/>
            <a:ext cx="3621097" cy="202466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4217B13-17E8-4B52-BA03-2BCED0F16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1" y="4159027"/>
            <a:ext cx="2938035" cy="188228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9B7544E-99A9-481D-9400-31E24249C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324" y="4134447"/>
            <a:ext cx="2394236" cy="187699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00B8090-8631-4F82-81B3-51E349945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4118" y="4144023"/>
            <a:ext cx="3754978" cy="201507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1D641A8-81E3-4A2C-8BA0-CB2FAD6742F7}"/>
              </a:ext>
            </a:extLst>
          </p:cNvPr>
          <p:cNvSpPr txBox="1"/>
          <p:nvPr/>
        </p:nvSpPr>
        <p:spPr>
          <a:xfrm>
            <a:off x="1748425" y="2868388"/>
            <a:ext cx="20674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EVM:-27.581dB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:-47.44dB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DDDFE5A-8DBE-48E4-8AB5-BCA1D948B2B3}"/>
              </a:ext>
            </a:extLst>
          </p:cNvPr>
          <p:cNvSpPr txBox="1"/>
          <p:nvPr/>
        </p:nvSpPr>
        <p:spPr>
          <a:xfrm>
            <a:off x="1477548" y="5365545"/>
            <a:ext cx="20447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EVM:-27.651dB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:-47.298dB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FDA840-2001-4F3D-B829-9D5DA35F2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10" y="3409372"/>
            <a:ext cx="9810750" cy="590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8CE4AA-3DFE-466E-9359-D9DDEC8C6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538" y="6055846"/>
            <a:ext cx="99441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419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Noise Figure=13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8FDC457-6539-442C-8BCF-9D51F27D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12" y="1426686"/>
            <a:ext cx="3376073" cy="260222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143E864-1FDF-4B0E-BB00-9A015E62D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302"/>
          <a:stretch/>
        </p:blipFill>
        <p:spPr>
          <a:xfrm>
            <a:off x="5327666" y="3150832"/>
            <a:ext cx="5105400" cy="60127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65AF9C3-89AE-445C-86BD-E39414D0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666" y="1426686"/>
            <a:ext cx="3667125" cy="9048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E17B0B2-EAFE-4835-A061-2FC390852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666" y="2331561"/>
            <a:ext cx="4572000" cy="7048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B66AB80-EBE3-4E09-B730-56A332D6C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50" y="4131380"/>
            <a:ext cx="3189546" cy="24404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D40F79D-40C3-48AE-BA76-931681F22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345" y="4908339"/>
            <a:ext cx="4152900" cy="762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C7F0D2A-49C3-4126-80F8-D522B69823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883"/>
          <a:stretch/>
        </p:blipFill>
        <p:spPr>
          <a:xfrm>
            <a:off x="5312345" y="4225890"/>
            <a:ext cx="4048125" cy="52521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47B3FF5-8454-4083-A37D-F745A38107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1846"/>
          <a:stretch/>
        </p:blipFill>
        <p:spPr>
          <a:xfrm>
            <a:off x="5327666" y="5795127"/>
            <a:ext cx="4991100" cy="60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748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General Blocking EVM/Throughput vs Phase Noise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267161"/>
              </p:ext>
            </p:extLst>
          </p:nvPr>
        </p:nvGraphicFramePr>
        <p:xfrm>
          <a:off x="449201" y="1534615"/>
          <a:ext cx="11601648" cy="263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473617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50331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658008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</a:p>
                    <a:p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dBc</a:t>
                      </a:r>
                      <a:r>
                        <a:rPr lang="en-US" altLang="zh-CN" dirty="0"/>
                        <a:t>/Hz)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658008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658008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658008">
                <a:tc>
                  <a:txBody>
                    <a:bodyPr/>
                    <a:lstStyle/>
                    <a:p>
                      <a:r>
                        <a:rPr lang="en-US" altLang="zh-CN" dirty="0"/>
                        <a:t>-65dB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-3.846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-4.051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C9CE9E9-8F39-4451-B5E7-96074FF1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436500"/>
              </p:ext>
            </p:extLst>
          </p:nvPr>
        </p:nvGraphicFramePr>
        <p:xfrm>
          <a:off x="449201" y="4254780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1717851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2149365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General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  <a:p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0.00045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1301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400" dirty="0"/>
              <a:t>VXT-II vs SV Sim : Phase Noise =[100, -87.133, 1000, -96.072, 1e4, -108.607]</a:t>
            </a:r>
            <a:endParaRPr lang="zh-CN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7344B06-C15F-4DB3-92E8-B7085E54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17033"/>
            <a:ext cx="3429143" cy="15971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DD2CC5-EA69-4472-B942-A602F8DD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692" y="1499982"/>
            <a:ext cx="2707835" cy="20587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8E15F7F-5A23-4798-9D1C-EBE9B002C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629"/>
          <a:stretch/>
        </p:blipFill>
        <p:spPr>
          <a:xfrm>
            <a:off x="3878344" y="2522734"/>
            <a:ext cx="4275056" cy="60360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1F7CBDF-EFE4-40D2-9BDE-F3C759964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344" y="1532607"/>
            <a:ext cx="3667125" cy="8953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21545F2-66DB-408F-B999-1FD119562C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836"/>
          <a:stretch/>
        </p:blipFill>
        <p:spPr>
          <a:xfrm>
            <a:off x="449201" y="3331211"/>
            <a:ext cx="5276850" cy="6549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073FAC4-0607-47FA-85BB-289CA9D3A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55" y="4191030"/>
            <a:ext cx="3250033" cy="157633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4E96459-D565-4E8D-862B-D056C4A89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450" y="4316866"/>
            <a:ext cx="2541265" cy="194669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D539A17-AEB4-46B1-BE0E-16838E192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8344" y="4158811"/>
            <a:ext cx="3571875" cy="71437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7E824BD-69C6-4F85-B755-C8F65063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6335" y="4894925"/>
            <a:ext cx="4000500" cy="79057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CDD1159-ED6B-4CCA-8116-20908CBE18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0588"/>
          <a:stretch/>
        </p:blipFill>
        <p:spPr>
          <a:xfrm>
            <a:off x="538755" y="5857354"/>
            <a:ext cx="4648200" cy="5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83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400" dirty="0"/>
              <a:t>VXT-II vs SV Sim : Phase Noise =[100, -82.133, 1000, -91.072, 1e4, -103.607]</a:t>
            </a:r>
            <a:endParaRPr lang="zh-CN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3DA5ADB-DAA5-48C9-91AD-2BFA2D6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2884693" cy="142947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71EB3E6-6BA0-46A7-8D75-40B8E554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393" y="1499982"/>
            <a:ext cx="3078937" cy="236925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0E3B52E-07B6-4692-A128-E9EF6F76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894" y="2346667"/>
            <a:ext cx="3857625" cy="838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062F9BF-CDAB-4A85-98BC-BA88452F6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894" y="1499982"/>
            <a:ext cx="4629150" cy="66675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C015FE4-C510-4A3D-AA28-3EABA7D509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363"/>
          <a:stretch/>
        </p:blipFill>
        <p:spPr>
          <a:xfrm>
            <a:off x="449201" y="3221489"/>
            <a:ext cx="5172075" cy="6667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14109EC-4BE3-482F-92C6-2CF346A34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61" y="4195295"/>
            <a:ext cx="2771571" cy="134195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DA61DAC-9504-43FF-BF56-4982FD69B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4273930"/>
            <a:ext cx="2543377" cy="194298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6C5F911-B2AE-40AB-A6BE-83217654B1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394" y="5075971"/>
            <a:ext cx="4438650" cy="50482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A37DE90-5F3F-4588-B657-3B109F9BFF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394" y="4193281"/>
            <a:ext cx="3486150" cy="61912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BEFC376-D996-4097-9212-A732134E313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3750"/>
          <a:stretch/>
        </p:blipFill>
        <p:spPr>
          <a:xfrm>
            <a:off x="505761" y="5661134"/>
            <a:ext cx="50673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73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400" dirty="0"/>
              <a:t>VXT-II vs SV Sim : Phase Noise =[100, -32.133, 1000, -41.072, 1e4, -53.607]</a:t>
            </a:r>
            <a:endParaRPr lang="zh-CN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937168-1209-4E21-A8BD-8D9BB5D8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16" y="1638482"/>
            <a:ext cx="3151838" cy="150684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CE95320-797F-430F-A467-3B67B609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548" y="1619559"/>
            <a:ext cx="2463368" cy="188047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D5E38E6-E66D-4B14-B858-FCB80184F6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176"/>
          <a:stretch/>
        </p:blipFill>
        <p:spPr>
          <a:xfrm>
            <a:off x="3676454" y="2427303"/>
            <a:ext cx="4676775" cy="63817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AD3C212-6431-4C97-BF8B-FF5616409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454" y="1586033"/>
            <a:ext cx="3838575" cy="6381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50B59EE-8BC4-47F0-8885-6DF5ADA673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234"/>
          <a:stretch/>
        </p:blipFill>
        <p:spPr>
          <a:xfrm>
            <a:off x="449201" y="3366476"/>
            <a:ext cx="5667375" cy="53398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6A0776E-7055-40D9-ADB0-8BD440BDB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616" y="4160011"/>
            <a:ext cx="3151838" cy="152069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DE321E9-D611-4879-B868-5428DF15B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4663" y="4278652"/>
            <a:ext cx="2840052" cy="216864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7D57034-4739-43EC-93B8-F681B99CA5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8883" y="4189184"/>
            <a:ext cx="3514725" cy="6477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4FD8632E-B924-48BC-9C14-197B730570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8883" y="5065709"/>
            <a:ext cx="3943350" cy="6096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06E42BF-C4DB-476A-B5BA-C342E2CD3A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616" y="5809058"/>
            <a:ext cx="46291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500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General Blocking EVM/Throughput vs Gain Imbalance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46430"/>
              </p:ext>
            </p:extLst>
          </p:nvPr>
        </p:nvGraphicFramePr>
        <p:xfrm>
          <a:off x="449201" y="1789140"/>
          <a:ext cx="11601648" cy="2780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435910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541022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602725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602725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660225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602725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11.205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11.675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578DFFF-D61D-4832-877F-2F789CC3C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58038"/>
              </p:ext>
            </p:extLst>
          </p:nvPr>
        </p:nvGraphicFramePr>
        <p:xfrm>
          <a:off x="449201" y="4707266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1717851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2149365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General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  <a:p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[100, -97.133, 1000, -106.072, 1e4, 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9775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Gain Imbalance=0.02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149E640-219A-44AB-BA2A-2F559D53A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340374" cy="160522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6F78184-58A5-4101-8866-0528F6BC5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499982"/>
            <a:ext cx="2948190" cy="22440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BB020DA-64FA-44AE-924E-13E6DAF52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453970"/>
            <a:ext cx="3743325" cy="762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533C712-B0BF-492D-851B-F3788B828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375" y="1597563"/>
            <a:ext cx="4242153" cy="8286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0E615C7-F04E-481D-BE65-87CE60BA34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214"/>
          <a:stretch/>
        </p:blipFill>
        <p:spPr>
          <a:xfrm>
            <a:off x="449201" y="3354225"/>
            <a:ext cx="5248275" cy="6047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B05BBDD-B0CB-4451-AB67-48601D07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3" y="4161146"/>
            <a:ext cx="3322402" cy="159658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83FBAF5-9571-4DC4-BDC0-33A53FF68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318"/>
          <a:stretch/>
        </p:blipFill>
        <p:spPr>
          <a:xfrm>
            <a:off x="590603" y="5856279"/>
            <a:ext cx="4591050" cy="6762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A7AC9DA-9D9F-4F8A-A1C6-76636CC15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6577" y="4253479"/>
            <a:ext cx="2909935" cy="220907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97A760C-CF5A-434D-9362-049C5D863E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131" y="4996945"/>
            <a:ext cx="3895725" cy="77152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FB3A639-33A7-47C8-8E5D-79E82C4B13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8131" y="4147596"/>
            <a:ext cx="34480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503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9626" y="6348345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Gain Imbalance=0.03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E6C6DCD-C8A1-492E-BCD4-15974284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227705" cy="156145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6EE13CF-3FFF-407C-941D-3A2EF793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80" y="1499982"/>
            <a:ext cx="2729335" cy="209799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1544273-4ADF-438B-837C-72C04416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58" y="2362542"/>
            <a:ext cx="4146233" cy="6667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F8A7B48-29E8-4399-ABC2-CB296C819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758" y="1578241"/>
            <a:ext cx="3952875" cy="6381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6F3A78F-7001-4E48-A617-BB24135CD2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731"/>
          <a:stretch/>
        </p:blipFill>
        <p:spPr>
          <a:xfrm>
            <a:off x="449201" y="3278736"/>
            <a:ext cx="5457825" cy="66675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76935C7-4469-4853-9AA3-61D0663A1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832" y="4197577"/>
            <a:ext cx="3200074" cy="152372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66B3588-9012-49A2-8A5F-6BCD866012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9675" y="4404239"/>
            <a:ext cx="2755040" cy="209799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113F1B4-EF11-4804-AD8B-445FA7F9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8379" y="4187893"/>
            <a:ext cx="3362325" cy="73342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927A82B-DE6E-42AB-9DB1-EF93A0E6DB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2155" y="5149962"/>
            <a:ext cx="4295775" cy="52387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13D660F-B42E-4D3F-863B-F9815B6A8E6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8353"/>
          <a:stretch/>
        </p:blipFill>
        <p:spPr>
          <a:xfrm>
            <a:off x="476832" y="5812758"/>
            <a:ext cx="4848225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949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Gain Imbalance=8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BC2EA6-7883-45D9-9626-EFDB8BDF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140029" cy="15100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349771-303A-4582-BE80-0D052D21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448" y="1499982"/>
            <a:ext cx="3269039" cy="24728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4ECB38-5B53-4449-86F1-797F7B87C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0" y="1431030"/>
            <a:ext cx="3990975" cy="771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430D7EC-0403-4B2B-8D0C-85060028E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230" y="2233407"/>
            <a:ext cx="4185218" cy="8286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BCF9C2B-0093-4EA5-8CAC-B1BE3BE20A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096"/>
          <a:stretch/>
        </p:blipFill>
        <p:spPr>
          <a:xfrm>
            <a:off x="449201" y="3272259"/>
            <a:ext cx="5257800" cy="6458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B5D02B-9D5E-4303-A29F-6DDB5569A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96079"/>
            <a:ext cx="3140029" cy="15178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E0F4FF-7D86-41D9-B462-CED44BBFC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4448" y="4187895"/>
            <a:ext cx="3010480" cy="23031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9D3654-5D7A-4071-BA34-4A66AE58C8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6112" y="4943932"/>
            <a:ext cx="403860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0260AE1-287B-4A50-9BEA-69DB4CEC4E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6112" y="4219330"/>
            <a:ext cx="3324225" cy="6667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0A76557-011C-4BFE-B6E8-C8E5BC4367C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0249"/>
          <a:stretch/>
        </p:blipFill>
        <p:spPr>
          <a:xfrm>
            <a:off x="322319" y="5791982"/>
            <a:ext cx="5076825" cy="5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661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General Blocking EVM/Throughput vs IQ offset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1096"/>
              </p:ext>
            </p:extLst>
          </p:nvPr>
        </p:nvGraphicFramePr>
        <p:xfrm>
          <a:off x="449201" y="1789139"/>
          <a:ext cx="11601648" cy="217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258028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44887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44887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-6.819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544887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-3.485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44887">
                <a:tc>
                  <a:txBody>
                    <a:bodyPr/>
                    <a:lstStyle/>
                    <a:p>
                      <a:r>
                        <a:rPr lang="en-US" altLang="zh-CN" dirty="0"/>
                        <a:t>0.04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016EF17-5300-4C70-8820-7B8D2D86E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997151"/>
              </p:ext>
            </p:extLst>
          </p:nvPr>
        </p:nvGraphicFramePr>
        <p:xfrm>
          <a:off x="449201" y="4443317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1717851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2149365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General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  <a:p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[100, -97.133, 1000, -106.072, 1e4, 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88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926970-926D-49D3-ADA4-1F4E6AD24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2FA8CD-C61B-402C-928A-7F8D7EB074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85661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55F5076-31A4-43B8-9D0A-F7BA420F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SEM: PA_TOI=15dBm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01DCA91-629B-436A-9149-1AF11BE3351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45590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72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IQ offset=0.0014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A61E97E-7F0C-440C-A998-86774E76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114131" cy="150154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5A0C1FB-7C68-4ADC-B165-BF5C8D34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499982"/>
            <a:ext cx="2901440" cy="222764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F4EA1E8-BB3D-4957-BB70-5C6131BA1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332" y="2298146"/>
            <a:ext cx="4210050" cy="647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31B4232-5B62-4F9F-8571-75D584415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332" y="1655743"/>
            <a:ext cx="4629150" cy="7048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7E71398-4DFF-433E-992D-F45004DBF9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452"/>
          <a:stretch/>
        </p:blipFill>
        <p:spPr>
          <a:xfrm>
            <a:off x="449201" y="3221845"/>
            <a:ext cx="5114925" cy="61364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520269C-250B-423B-8EE9-CDF575A2D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230387"/>
            <a:ext cx="3019303" cy="145810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0F863EB-6C31-48BA-8B44-840D64CB9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6657" y="4233419"/>
            <a:ext cx="3019303" cy="230467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561D6FA-9038-4351-B6B3-4BBF22CC3B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3332" y="4191124"/>
            <a:ext cx="3876675" cy="63817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1ACC494-3DB4-48D5-B241-697B311721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1537"/>
          <a:stretch/>
        </p:blipFill>
        <p:spPr>
          <a:xfrm>
            <a:off x="3563333" y="4993280"/>
            <a:ext cx="3968684" cy="7048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B105FC9-0BB4-4A42-ABC9-8BC3BF74EA0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7781"/>
          <a:stretch/>
        </p:blipFill>
        <p:spPr>
          <a:xfrm>
            <a:off x="449201" y="5755982"/>
            <a:ext cx="5010150" cy="5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33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IQ offset=0.0045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961A5F-F07F-412A-9B75-BBA2D135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2779978" cy="13446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B81ADA-F97B-44DC-8EE7-FE1295B8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857" y="1576458"/>
            <a:ext cx="2779858" cy="21094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70D15F-BC70-4E7C-A8C5-EABC7B9E6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366" y="1456401"/>
            <a:ext cx="4248150" cy="923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14236D-722A-4A56-BB6C-B7EC9B4A1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366" y="2462267"/>
            <a:ext cx="4619625" cy="723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C2F813-92E2-4E62-AE0F-C2AFE38D5A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774"/>
          <a:stretch/>
        </p:blipFill>
        <p:spPr>
          <a:xfrm>
            <a:off x="449201" y="3114696"/>
            <a:ext cx="5695950" cy="5571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3408AD-05CA-4FBB-8325-86FFA28AB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297668"/>
            <a:ext cx="2929140" cy="13991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38F4365-B395-48BC-A777-B6C0E55636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221" y="4172869"/>
            <a:ext cx="2857598" cy="21812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5CE0240-34F8-44F1-8FB0-230CA8DE1A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423" b="16390"/>
          <a:stretch/>
        </p:blipFill>
        <p:spPr>
          <a:xfrm>
            <a:off x="3492917" y="4947012"/>
            <a:ext cx="4038600" cy="5495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FDE243-6104-47D2-8D7D-B6F61C0EFC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5223" y="4172869"/>
            <a:ext cx="3343275" cy="647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DE9D251-BB14-455B-A99B-B1F4D9C5C14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4071"/>
          <a:stretch/>
        </p:blipFill>
        <p:spPr>
          <a:xfrm>
            <a:off x="449201" y="5809380"/>
            <a:ext cx="4972050" cy="5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70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IQ offset=0.04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451034-57C5-471A-ADC8-A721139E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7" y="1638482"/>
            <a:ext cx="3271868" cy="15614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CBACE5E-F055-44D6-939F-C4C6FB1D3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849" y="1403864"/>
            <a:ext cx="2921351" cy="22107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E04120-00A0-4C52-B1BE-8CE1B023F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837" y="2328657"/>
            <a:ext cx="4157750" cy="733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607BE1-8574-4F86-9E35-21BC7B243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191" y="1472325"/>
            <a:ext cx="4114800" cy="742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358973-B87A-4D13-A0B3-EAD5803942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711"/>
          <a:stretch/>
        </p:blipFill>
        <p:spPr>
          <a:xfrm>
            <a:off x="449201" y="3338498"/>
            <a:ext cx="5838825" cy="6128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7C9CDB-7FE7-4E23-B480-A757D97F5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07" y="4180330"/>
            <a:ext cx="3271868" cy="157860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231D41-14FF-469B-A1FE-1513655F9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8962" y="4152609"/>
            <a:ext cx="2966059" cy="2268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6826FDB-4C3E-486E-90AB-9CB787AF3E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r="7162" b="1710"/>
          <a:stretch/>
        </p:blipFill>
        <p:spPr>
          <a:xfrm>
            <a:off x="3700064" y="4963023"/>
            <a:ext cx="3926221" cy="6553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2438D50-4E0A-42A7-9945-58FEC07E7E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0064" y="4153398"/>
            <a:ext cx="3390900" cy="7524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BE115E-A591-4BC6-9FED-EE7B0A9B1F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3939"/>
          <a:stretch/>
        </p:blipFill>
        <p:spPr>
          <a:xfrm>
            <a:off x="449201" y="5839644"/>
            <a:ext cx="5581650" cy="5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307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General Blocking EVM/Throughput vs </a:t>
            </a:r>
            <a:r>
              <a:rPr lang="en-US" altLang="zh-CN" sz="2800" dirty="0" err="1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ADC_Nbits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64557"/>
              </p:ext>
            </p:extLst>
          </p:nvPr>
        </p:nvGraphicFramePr>
        <p:xfrm>
          <a:off x="449201" y="1789139"/>
          <a:ext cx="11601648" cy="226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445336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531596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4253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(Bits)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42530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54253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4253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612C49A-CEC3-43FE-9673-0E31EB716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212087"/>
              </p:ext>
            </p:extLst>
          </p:nvPr>
        </p:nvGraphicFramePr>
        <p:xfrm>
          <a:off x="449201" y="4291525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1717851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2149365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General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[100, -97.133, 1000, -106.072, 1e4, 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7443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A959DFC-38DC-4F38-AD5E-FDA5BD33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42" y="1638483"/>
            <a:ext cx="3104704" cy="14786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E2801A-6873-4E6D-A1F2-E9022F099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164" y="1638482"/>
            <a:ext cx="2542551" cy="19361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9FD6D8-DAC7-4DF4-BE3E-E1EE832A0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275" y="2167334"/>
            <a:ext cx="4610100" cy="7905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EBBD9E-F411-42CB-8D7C-E6687763E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275" y="1503512"/>
            <a:ext cx="3457575" cy="5810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0B0F2E-7587-4A9D-B5D2-E70D9E42F3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766"/>
          <a:stretch/>
        </p:blipFill>
        <p:spPr>
          <a:xfrm>
            <a:off x="534042" y="3219315"/>
            <a:ext cx="5276850" cy="6807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703C5A3-9106-4167-9CB0-DEDF7D130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4" y="4285662"/>
            <a:ext cx="3018639" cy="14418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485FF2-FD57-49C4-A482-5DC8C5859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4233195"/>
            <a:ext cx="2632434" cy="20148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47CD6AF-3AE3-496D-8FF3-68E52ECFC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6669" y="4925118"/>
            <a:ext cx="4295775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1020AE9-A7D0-4483-93C7-FD82C41C7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6669" y="4161498"/>
            <a:ext cx="3152775" cy="6286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C1D746-8995-4243-A401-37BBF8D35FA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8541"/>
          <a:stretch/>
        </p:blipFill>
        <p:spPr>
          <a:xfrm>
            <a:off x="577074" y="5804111"/>
            <a:ext cx="4791075" cy="6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97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DCAFBA-78E6-4EF5-8CE4-D73B5CFD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60550"/>
            <a:ext cx="3246106" cy="15571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1F0DA7-098C-4A7E-BBE9-982B0137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291" y="1499982"/>
            <a:ext cx="2765196" cy="21139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E8F305-1CB5-449A-80D4-C69D144E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429634"/>
            <a:ext cx="3971925" cy="6762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B4E03F-A5E8-4742-AE68-40034B2DB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375" y="1540141"/>
            <a:ext cx="4308941" cy="714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DA127D-91F3-4325-A9DC-C72A2FB10F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618"/>
          <a:stretch/>
        </p:blipFill>
        <p:spPr>
          <a:xfrm>
            <a:off x="449201" y="3333722"/>
            <a:ext cx="5219700" cy="5604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8275DDA-1867-4E79-B520-30431670F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57757"/>
            <a:ext cx="3462923" cy="16432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DF3168F-93A4-41D3-9FD9-15082BFD6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991" y="4237381"/>
            <a:ext cx="2827917" cy="21609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0C4F08C-5829-43C6-BEA3-2E4F46C99F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1925" y="4182719"/>
            <a:ext cx="3505200" cy="5905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FFCF6A2-43EC-42F9-B82C-10B38ADA3B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1925" y="5023589"/>
            <a:ext cx="4181475" cy="685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4E4C07-BBD6-428D-9E54-9EEB21D108E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0337"/>
          <a:stretch/>
        </p:blipFill>
        <p:spPr>
          <a:xfrm>
            <a:off x="467733" y="5895367"/>
            <a:ext cx="48577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0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2974D2A-06F5-4458-9694-2AFC7CA4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638483"/>
            <a:ext cx="3198776" cy="15760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A18408-AFA5-4662-8DD3-8238B5AB5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499982"/>
            <a:ext cx="2722236" cy="21042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86F28CF-A05A-4E6B-B87B-06439300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98"/>
          <a:stretch/>
        </p:blipFill>
        <p:spPr>
          <a:xfrm>
            <a:off x="3647978" y="2360969"/>
            <a:ext cx="4255013" cy="5990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9FE121-068E-4ECD-9F52-79982D6DD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978" y="1453008"/>
            <a:ext cx="3981450" cy="76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40EEB0-3576-44C7-AC31-C7E8108F25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140" b="32479"/>
          <a:stretch/>
        </p:blipFill>
        <p:spPr>
          <a:xfrm>
            <a:off x="509690" y="3337970"/>
            <a:ext cx="5103187" cy="6109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7D896C-6844-4385-9603-F3BD6D47C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690" y="4147849"/>
            <a:ext cx="3198776" cy="15605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625424-1EA2-407C-8872-A9E81A4C64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955" y="4189029"/>
            <a:ext cx="2986884" cy="22809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0E9C47F-855C-474E-A9BB-01DCC20B12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5010"/>
          <a:stretch/>
        </p:blipFill>
        <p:spPr>
          <a:xfrm>
            <a:off x="3755502" y="4944067"/>
            <a:ext cx="3804795" cy="5524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BC3A2C9-21C3-4BE5-9340-34E27FFAE9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5502" y="4287094"/>
            <a:ext cx="3714750" cy="609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F62F95D-95D1-4F44-8C18-69F47D9C1C3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2987" b="26114"/>
          <a:stretch/>
        </p:blipFill>
        <p:spPr>
          <a:xfrm>
            <a:off x="525243" y="5856697"/>
            <a:ext cx="4641273" cy="59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0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2" y="372339"/>
            <a:ext cx="11419144" cy="492443"/>
          </a:xfrm>
        </p:spPr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General Blocking EVM/Throughput vs Combine </a:t>
            </a:r>
            <a:r>
              <a:rPr lang="en-US" altLang="zh-CN" sz="2800" dirty="0" err="1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RFImp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612547"/>
              </p:ext>
            </p:extLst>
          </p:nvPr>
        </p:nvGraphicFramePr>
        <p:xfrm>
          <a:off x="449201" y="1370282"/>
          <a:ext cx="11601647" cy="222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435910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541021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5667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56670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55667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-2.841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5667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19817D7-3454-4EF5-9FAB-729BFED88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97708"/>
              </p:ext>
            </p:extLst>
          </p:nvPr>
        </p:nvGraphicFramePr>
        <p:xfrm>
          <a:off x="449202" y="3775089"/>
          <a:ext cx="11601646" cy="265879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367530239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4232141057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196647916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2276994924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661261423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590159712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3309150462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875644593"/>
                    </a:ext>
                  </a:extLst>
                </a:gridCol>
              </a:tblGrid>
              <a:tr h="380283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General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799607"/>
                  </a:ext>
                </a:extLst>
              </a:tr>
              <a:tr h="514443">
                <a:tc>
                  <a:txBody>
                    <a:bodyPr/>
                    <a:lstStyle/>
                    <a:p>
                      <a:r>
                        <a:rPr lang="en-US" sz="1400" dirty="0"/>
                        <a:t>RF 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ADC_Nbits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92071"/>
                  </a:ext>
                </a:extLst>
              </a:tr>
              <a:tr h="602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1088"/>
                  </a:ext>
                </a:extLst>
              </a:tr>
              <a:tr h="554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-92.133,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-101.072, 1e4, -113.607]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403482"/>
                  </a:ext>
                </a:extLst>
              </a:tr>
              <a:tr h="554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-87.133,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-96.072, 1e4, -108.607]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63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914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Origin Para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E2516A-6963-48CE-9C3C-EFFFC940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6951"/>
            <a:ext cx="3368656" cy="16043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4BFA19-C31A-41F4-90D7-19C4BB326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145" y="1422047"/>
            <a:ext cx="2726265" cy="2076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C4A76B-F823-45A8-86BA-B6E57798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943" y="2226822"/>
            <a:ext cx="4271150" cy="7905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8B49F4-666E-4A78-A5C6-F01D9B1E6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943" y="1512295"/>
            <a:ext cx="3457575" cy="5810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82EEDBE-1F22-42D8-B5AD-4882E2CE3D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790"/>
          <a:stretch/>
        </p:blipFill>
        <p:spPr>
          <a:xfrm>
            <a:off x="505438" y="3374833"/>
            <a:ext cx="5276850" cy="5810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AD114C-217D-4841-9A01-3DFF00F91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50040"/>
            <a:ext cx="3368656" cy="160907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8799AD4-2BA1-4FD6-B5A6-9B9DF3CBD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7625" y="4836542"/>
            <a:ext cx="4295775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1A0959-001C-4700-857C-E91DC4DCC4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625" y="4150040"/>
            <a:ext cx="3152775" cy="6286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47C0EBD-E7A0-46A3-ABF6-DA28CB9F54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4103" y="4202280"/>
            <a:ext cx="2860612" cy="21895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C75762D-9369-4871-966E-D6D65E4FBF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8983"/>
          <a:stretch/>
        </p:blipFill>
        <p:spPr>
          <a:xfrm>
            <a:off x="449201" y="5809535"/>
            <a:ext cx="4791075" cy="6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561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Change 5dB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B4A6D6D-26D9-4150-996C-EED7C2EBF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2831327" cy="13513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092B51-C6BC-4955-BC56-CC852DCD6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236" y="1450012"/>
            <a:ext cx="2646479" cy="20357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DB59AF-14D3-4BAF-8B87-79FEBD3B4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2399248"/>
            <a:ext cx="4695825" cy="5905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D16B02-D939-4DA7-A742-E6C924459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575" y="1515026"/>
            <a:ext cx="3924300" cy="819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2CA261-6F57-4B5F-8801-548FF4A027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416"/>
          <a:stretch/>
        </p:blipFill>
        <p:spPr>
          <a:xfrm>
            <a:off x="449201" y="3223427"/>
            <a:ext cx="5381625" cy="5905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CEF2BF-2699-47BA-8624-9AE989784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2" y="4221401"/>
            <a:ext cx="3001570" cy="14337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C945C37-5CC3-4305-A183-AB6A15F0B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6730" y="4297377"/>
            <a:ext cx="2847985" cy="21626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E0C834-BEB4-40CD-B04A-DDBE0AB5D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7655" y="5084769"/>
            <a:ext cx="4105275" cy="7048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716EDE-E7C8-4A0D-BB01-390893A36D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7655" y="4207118"/>
            <a:ext cx="3924300" cy="7239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540CEFB-9741-4742-B3DF-A85FE0843C4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7071"/>
          <a:stretch/>
        </p:blipFill>
        <p:spPr>
          <a:xfrm>
            <a:off x="461828" y="5764339"/>
            <a:ext cx="4848225" cy="5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16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35DB0A-B1D7-4871-83DA-CC064D80BE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88F5AD-8F0B-43DB-82D6-43314F8F89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AB0C73A-864F-4807-AAAB-D98E0CBF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Phase Noise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CF6357BA-BFCA-4E79-8CC9-69D6F4C7F69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738783324"/>
              </p:ext>
            </p:extLst>
          </p:nvPr>
        </p:nvGraphicFramePr>
        <p:xfrm>
          <a:off x="449199" y="1370282"/>
          <a:ext cx="11233890" cy="3344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89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447432">
                <a:tc>
                  <a:txBody>
                    <a:bodyPr/>
                    <a:lstStyle/>
                    <a:p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602299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</a:t>
                      </a:r>
                    </a:p>
                    <a:p>
                      <a:r>
                        <a:rPr lang="en-US" altLang="zh-CN" dirty="0"/>
                        <a:t>Noise</a:t>
                      </a:r>
                    </a:p>
                    <a:p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dBc</a:t>
                      </a:r>
                      <a:r>
                        <a:rPr lang="en-US" altLang="zh-CN" dirty="0"/>
                        <a:t>/Hz)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602299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1.553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53.883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53.565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54.132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0.573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447432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-48.869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447432">
                <a:tc>
                  <a:txBody>
                    <a:bodyPr/>
                    <a:lstStyle/>
                    <a:p>
                      <a:r>
                        <a:rPr lang="en-US" altLang="zh-CN" dirty="0"/>
                        <a:t>-35dB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-44.057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-44.852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54.041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0.749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048112"/>
                  </a:ext>
                </a:extLst>
              </a:tr>
              <a:tr h="447432">
                <a:tc>
                  <a:txBody>
                    <a:bodyPr/>
                    <a:lstStyle/>
                    <a:p>
                      <a:r>
                        <a:rPr lang="en-US" altLang="zh-CN" dirty="0"/>
                        <a:t>-40dB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-32.341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-32.389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729199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AF2646E-87FF-48CD-A662-DC50A9D3F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447973"/>
              </p:ext>
            </p:extLst>
          </p:nvPr>
        </p:nvGraphicFramePr>
        <p:xfrm>
          <a:off x="449199" y="4799378"/>
          <a:ext cx="11233890" cy="1376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72315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44334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0029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DAC_Nbits</a:t>
                      </a:r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PA_TOI(dBm)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366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Change 10dB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7BFA55-C693-402A-B4E1-E1DC73C90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2859607" cy="13751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C08DE9-0599-4687-AAE7-80EB42CA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21" y="1621587"/>
            <a:ext cx="2787194" cy="2160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495FC4-EAB2-49FC-BD28-FFABA078E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877" y="1465622"/>
            <a:ext cx="4143375" cy="904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0D4E33-F05B-4311-80AE-7DF0173E1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881" y="2358099"/>
            <a:ext cx="4600575" cy="76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75F25C9-EE53-4169-84A4-2F31964F9B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449"/>
          <a:stretch/>
        </p:blipFill>
        <p:spPr>
          <a:xfrm>
            <a:off x="479568" y="3259499"/>
            <a:ext cx="5181600" cy="5363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9FD523-6444-4204-AFB6-368FA6DD4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68" y="4224015"/>
            <a:ext cx="2859607" cy="13752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421ACAD-CFB0-4D7D-953E-A4E8C6312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991" y="4358467"/>
            <a:ext cx="2756604" cy="20901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DDF8CE7-B3A9-4A9A-9341-CE793C305E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6424" y="4945232"/>
            <a:ext cx="3876675" cy="6572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D85FB5-C03C-4291-B9C2-E7E26D7593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6424" y="4181167"/>
            <a:ext cx="4152900" cy="7239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207C859-50F1-4D3D-92B4-CEBCFC4435B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5830"/>
          <a:stretch/>
        </p:blipFill>
        <p:spPr>
          <a:xfrm>
            <a:off x="449201" y="5750729"/>
            <a:ext cx="5391150" cy="6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408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6561C2-19F9-45A7-9DC8-DFA47345A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96DFD-2D27-4D96-AD68-B2C164439F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92E96A-D649-4F22-BA28-3F9F804E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General Blocking EVM/Throughput OTA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4773EE-5C1B-45BA-A558-E1FBCE941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115476"/>
              </p:ext>
            </p:extLst>
          </p:nvPr>
        </p:nvGraphicFramePr>
        <p:xfrm>
          <a:off x="449201" y="1568078"/>
          <a:ext cx="11601646" cy="224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359">
                  <a:extLst>
                    <a:ext uri="{9D8B030D-6E8A-4147-A177-3AD203B41FA5}">
                      <a16:colId xmlns:a16="http://schemas.microsoft.com/office/drawing/2014/main" val="3584553679"/>
                    </a:ext>
                  </a:extLst>
                </a:gridCol>
                <a:gridCol w="1882647">
                  <a:extLst>
                    <a:ext uri="{9D8B030D-6E8A-4147-A177-3AD203B41FA5}">
                      <a16:colId xmlns:a16="http://schemas.microsoft.com/office/drawing/2014/main" val="1476955557"/>
                    </a:ext>
                  </a:extLst>
                </a:gridCol>
                <a:gridCol w="1930869">
                  <a:extLst>
                    <a:ext uri="{9D8B030D-6E8A-4147-A177-3AD203B41FA5}">
                      <a16:colId xmlns:a16="http://schemas.microsoft.com/office/drawing/2014/main" val="2664383939"/>
                    </a:ext>
                  </a:extLst>
                </a:gridCol>
                <a:gridCol w="1440324">
                  <a:extLst>
                    <a:ext uri="{9D8B030D-6E8A-4147-A177-3AD203B41FA5}">
                      <a16:colId xmlns:a16="http://schemas.microsoft.com/office/drawing/2014/main" val="3939815534"/>
                    </a:ext>
                  </a:extLst>
                </a:gridCol>
                <a:gridCol w="2504911">
                  <a:extLst>
                    <a:ext uri="{9D8B030D-6E8A-4147-A177-3AD203B41FA5}">
                      <a16:colId xmlns:a16="http://schemas.microsoft.com/office/drawing/2014/main" val="4270663938"/>
                    </a:ext>
                  </a:extLst>
                </a:gridCol>
                <a:gridCol w="2406536">
                  <a:extLst>
                    <a:ext uri="{9D8B030D-6E8A-4147-A177-3AD203B41FA5}">
                      <a16:colId xmlns:a16="http://schemas.microsoft.com/office/drawing/2014/main" val="1217713145"/>
                    </a:ext>
                  </a:extLst>
                </a:gridCol>
              </a:tblGrid>
              <a:tr h="677521">
                <a:tc>
                  <a:txBody>
                    <a:bodyPr/>
                    <a:lstStyle/>
                    <a:p>
                      <a:r>
                        <a:rPr lang="en-US" altLang="zh-CN" dirty="0"/>
                        <a:t>General</a:t>
                      </a:r>
                    </a:p>
                    <a:p>
                      <a:r>
                        <a:rPr lang="en-US" altLang="zh-CN" dirty="0"/>
                        <a:t>Blocking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13350"/>
                  </a:ext>
                </a:extLst>
              </a:tr>
              <a:tr h="782100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900376"/>
                  </a:ext>
                </a:extLst>
              </a:tr>
              <a:tr h="78210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-2.195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-2.541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15653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F79B415-6E61-43D9-ADC1-28598CFD2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690780"/>
              </p:ext>
            </p:extLst>
          </p:nvPr>
        </p:nvGraphicFramePr>
        <p:xfrm>
          <a:off x="449201" y="4213497"/>
          <a:ext cx="11601646" cy="215285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2381485944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2300577932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3968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General Blocking OTA Test Parameters(Length=1.1m,Pathloss=-46dBm)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5368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RF Imp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DAC_Nbits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628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Ideal </a:t>
                      </a:r>
                      <a:r>
                        <a:rPr lang="en-US" altLang="zh-CN" dirty="0" err="1"/>
                        <a:t>RFImp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仪表参数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r>
                        <a:rPr lang="en-US" altLang="zh-CN" dirty="0"/>
                        <a:t>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</a:t>
                      </a:r>
                      <a:r>
                        <a:rPr lang="en-US" altLang="zh-CN" sz="1600" dirty="0"/>
                        <a:t>100 -98.57 1e3 -107.56 1e4 -121.67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Test </a:t>
                      </a:r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156.3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[100 -88.57 1e3 -97.56 1e4 -111.67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4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3876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</a:t>
            </a:r>
            <a:r>
              <a:rPr lang="en-US" altLang="zh-CN" dirty="0" err="1"/>
              <a:t>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Ideal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内容占位符 7">
            <a:extLst>
              <a:ext uri="{FF2B5EF4-FFF2-40B4-BE49-F238E27FC236}">
                <a16:creationId xmlns:a16="http://schemas.microsoft.com/office/drawing/2014/main" id="{334910BF-991E-46C6-B31B-1F218C4F5E2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9014" y="1630326"/>
            <a:ext cx="3275104" cy="16176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F373CB-9A6A-4F9E-B10D-6ED53508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441" y="1456401"/>
            <a:ext cx="2718148" cy="20666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07AB204-3BEB-405F-88D4-AF683C92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991" y="2353962"/>
            <a:ext cx="4362450" cy="695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0FBAD6-43C9-40A1-A778-87D1C3455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991" y="1456401"/>
            <a:ext cx="3257550" cy="685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18D1D8-21F0-45DE-90C4-A2D530B26D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859"/>
          <a:stretch/>
        </p:blipFill>
        <p:spPr>
          <a:xfrm>
            <a:off x="471204" y="3340140"/>
            <a:ext cx="5553075" cy="5398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517C1C-1646-4693-A8CB-49CD3BB36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04" y="4187348"/>
            <a:ext cx="3085851" cy="15441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CA785A-3AF1-491E-B224-0F81421DA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3141" y="4144879"/>
            <a:ext cx="2873371" cy="21994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6D10D6-75A8-4D0E-BCFB-A306F5F46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7125" y="4170803"/>
            <a:ext cx="4486275" cy="8763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BAE7AC-3AA0-47A8-8CDD-A093B2A317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7125" y="5027944"/>
            <a:ext cx="4287813" cy="828675"/>
          </a:xfrm>
          <a:prstGeom prst="rect">
            <a:avLst/>
          </a:prstGeom>
        </p:spPr>
      </p:pic>
      <p:pic>
        <p:nvPicPr>
          <p:cNvPr id="19" name="内容占位符 5">
            <a:extLst>
              <a:ext uri="{FF2B5EF4-FFF2-40B4-BE49-F238E27FC236}">
                <a16:creationId xmlns:a16="http://schemas.microsoft.com/office/drawing/2014/main" id="{C4085DB1-1BB2-426B-A4B5-7C6A190160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9622"/>
          <a:stretch/>
        </p:blipFill>
        <p:spPr>
          <a:xfrm>
            <a:off x="449201" y="5770189"/>
            <a:ext cx="4962525" cy="6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183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General Blocking </a:t>
            </a:r>
            <a:r>
              <a:rPr lang="en-US" altLang="zh-CN" dirty="0" err="1"/>
              <a:t>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</a:t>
            </a:r>
            <a:r>
              <a:rPr lang="en-US" altLang="zh-CN" dirty="0" err="1"/>
              <a:t>RFImp</a:t>
            </a:r>
            <a:r>
              <a:rPr lang="en-US" altLang="zh-CN" dirty="0"/>
              <a:t>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内容占位符 5">
            <a:extLst>
              <a:ext uri="{FF2B5EF4-FFF2-40B4-BE49-F238E27FC236}">
                <a16:creationId xmlns:a16="http://schemas.microsoft.com/office/drawing/2014/main" id="{874C1D87-3BD8-4F75-A069-42E1573ADB8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6976" y="1638482"/>
            <a:ext cx="2993234" cy="14759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C9659C-5E26-482F-A7B1-329A0A5B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617" y="1452491"/>
            <a:ext cx="3023870" cy="23252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CF08FE-E0B3-4BB7-92E7-E4325C693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071" y="1477947"/>
            <a:ext cx="3743325" cy="704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FCFFD72-5DBA-4570-9ED7-AF85DCD4D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071" y="2371481"/>
            <a:ext cx="4505325" cy="742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81B58FB-E385-4E40-8034-FE63C52FA0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696"/>
          <a:stretch/>
        </p:blipFill>
        <p:spPr>
          <a:xfrm>
            <a:off x="449201" y="3310573"/>
            <a:ext cx="5467350" cy="574710"/>
          </a:xfrm>
          <a:prstGeom prst="rect">
            <a:avLst/>
          </a:prstGeom>
        </p:spPr>
      </p:pic>
      <p:pic>
        <p:nvPicPr>
          <p:cNvPr id="15" name="内容占位符 5">
            <a:extLst>
              <a:ext uri="{FF2B5EF4-FFF2-40B4-BE49-F238E27FC236}">
                <a16:creationId xmlns:a16="http://schemas.microsoft.com/office/drawing/2014/main" id="{29F22363-12BA-472D-869C-B2F88CDE2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977" y="4230451"/>
            <a:ext cx="2993234" cy="14857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A8B2FC0-E6F1-4519-8E5D-CC30A1FAAE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9759" y="4230451"/>
            <a:ext cx="2841551" cy="20137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7A9603-65A5-44A6-AC3B-F42AB84079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3071" y="4818779"/>
            <a:ext cx="3181350" cy="7334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E2E2F13-42FA-45E3-8E08-7DD9B1977A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3071" y="4180603"/>
            <a:ext cx="3924300" cy="6286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C6442C3-1D4F-4B5E-BFDB-76DD1C62E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7565"/>
          <a:stretch/>
        </p:blipFill>
        <p:spPr>
          <a:xfrm>
            <a:off x="449201" y="5807520"/>
            <a:ext cx="4391025" cy="53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9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89299-5372-4BC1-9AC7-6AEF13B89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88850-5BB5-47B6-90C1-AB27F6CA9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968455" y="6447296"/>
            <a:ext cx="4114800" cy="153888"/>
          </a:xfrm>
        </p:spPr>
        <p:txBody>
          <a:bodyPr/>
          <a:lstStyle/>
          <a:p>
            <a:r>
              <a:rPr lang="en-US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180F73-7E4F-455C-BA2F-413484D6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Intermodulation EVM/Throughput vs Noise Figure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119B43-643A-4686-8739-3DAFB09F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798479"/>
              </p:ext>
            </p:extLst>
          </p:nvPr>
        </p:nvGraphicFramePr>
        <p:xfrm>
          <a:off x="449201" y="1789139"/>
          <a:ext cx="11601648" cy="2459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464190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512742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454763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454763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454763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-3.551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454763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  <a:tr h="454763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0879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4AB5363-C4D4-4ACA-AFFE-19B18B60C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89783"/>
              </p:ext>
            </p:extLst>
          </p:nvPr>
        </p:nvGraphicFramePr>
        <p:xfrm>
          <a:off x="449201" y="4376749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1717851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2149365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Intermodulation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  <a:p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[100, -97.133, 1000, -106.072, 1e4, 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38834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/>
              <a:t> Noise Figure=0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5C912F2-A1D9-41F1-B15B-6709D8B1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3" y="1730617"/>
            <a:ext cx="2794747" cy="13203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3BB5C08-122E-4C3F-95B6-FAD2BE4C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168" y="1505943"/>
            <a:ext cx="2798529" cy="209440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821FE87-537B-40FC-9B66-4E6677C19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41"/>
          <a:stretch/>
        </p:blipFill>
        <p:spPr>
          <a:xfrm>
            <a:off x="3495675" y="2435312"/>
            <a:ext cx="4407316" cy="7239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A6D6AD4-81FD-47D7-9F17-88505063E2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575"/>
          <a:stretch/>
        </p:blipFill>
        <p:spPr>
          <a:xfrm>
            <a:off x="3495675" y="1638482"/>
            <a:ext cx="4130610" cy="7524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A5D60F6-BEC0-4C58-BC0B-19FF7F014E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368"/>
          <a:stretch/>
        </p:blipFill>
        <p:spPr>
          <a:xfrm>
            <a:off x="590603" y="3203567"/>
            <a:ext cx="5695950" cy="65692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DD0A88C-7082-4F56-A28D-7796DF131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3" y="4233042"/>
            <a:ext cx="2794747" cy="133701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A8F8983-4696-444B-A0B2-A422824CE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168" y="4180665"/>
            <a:ext cx="2721377" cy="206740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B7C52C-DB7C-4FF2-B2DE-F51FA46A26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3634" y="4187627"/>
            <a:ext cx="3590925" cy="6667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3B8599A-65F5-4F11-856A-4A520C78B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3634" y="4979506"/>
            <a:ext cx="3524250" cy="5905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0500AE5-7AE1-43AA-B458-B8EFE89557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3929"/>
          <a:stretch/>
        </p:blipFill>
        <p:spPr>
          <a:xfrm>
            <a:off x="585104" y="5711913"/>
            <a:ext cx="6057900" cy="68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570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/>
              <a:t> Noise Figure=5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2DF90C-48C1-4A83-8D29-7F6650B0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00941"/>
            <a:ext cx="3340374" cy="15909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94B334-9996-4262-A994-D10E2F87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290" y="1499982"/>
            <a:ext cx="2745651" cy="20425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7FE03C-4680-41B0-BF28-0038DAA7D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945" y="1453008"/>
            <a:ext cx="3924300" cy="685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6AED0B-EC96-4706-8552-B285B89674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40"/>
          <a:stretch/>
        </p:blipFill>
        <p:spPr>
          <a:xfrm>
            <a:off x="3853945" y="2297344"/>
            <a:ext cx="4049046" cy="838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9F1E14-9D99-4BBD-A04D-06B0FF61B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1782"/>
          <a:stretch/>
        </p:blipFill>
        <p:spPr>
          <a:xfrm>
            <a:off x="457010" y="3279535"/>
            <a:ext cx="5591175" cy="6367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376C8F-0E9F-4EC2-BFC9-5BC6CB953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46343"/>
            <a:ext cx="3417001" cy="16347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0188606-FCCF-4EE3-848A-6D8C2E265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991" y="4282308"/>
            <a:ext cx="2897679" cy="21741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95366F1-6536-4775-8174-2B1D5ACC778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19674" b="-9196"/>
          <a:stretch/>
        </p:blipFill>
        <p:spPr>
          <a:xfrm>
            <a:off x="3914030" y="4185758"/>
            <a:ext cx="3864215" cy="8424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F9087D-0452-46F4-8C12-F9BA88D286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749" b="-1511"/>
          <a:stretch/>
        </p:blipFill>
        <p:spPr>
          <a:xfrm>
            <a:off x="3910248" y="5163198"/>
            <a:ext cx="3867998" cy="6178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34DE433-BC22-4099-99FF-3F1B26C3C75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0035"/>
          <a:stretch/>
        </p:blipFill>
        <p:spPr>
          <a:xfrm>
            <a:off x="457010" y="5842823"/>
            <a:ext cx="6477000" cy="6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559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/>
              <a:t> Noise Figure=10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77A17B-EFA7-413E-9CC3-E2FA55704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9" y="1638482"/>
            <a:ext cx="3114131" cy="14888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FB731D-7171-4048-895C-4F57C8A70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527" y="1466935"/>
            <a:ext cx="3068960" cy="23155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A9AE6F-3604-4864-87E1-FA0FC091C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54"/>
          <a:stretch/>
        </p:blipFill>
        <p:spPr>
          <a:xfrm>
            <a:off x="3657601" y="1627684"/>
            <a:ext cx="4109951" cy="733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0317E9-622A-4090-835E-9DC5AB0FF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60" y="2374174"/>
            <a:ext cx="3733800" cy="800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9AB730-664E-489C-80CF-066E28EFF3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960"/>
          <a:stretch/>
        </p:blipFill>
        <p:spPr>
          <a:xfrm>
            <a:off x="543469" y="3301469"/>
            <a:ext cx="5514975" cy="6204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2CD6A1-B66C-4653-8E06-B42AB531D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69" y="4177859"/>
            <a:ext cx="3342464" cy="16031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6F0F2F-DFB3-4EF8-A825-8B1473BA2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8325" y="4196274"/>
            <a:ext cx="3066390" cy="23155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F7038B-28B2-4CBA-BE9A-453FFEB2E8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1347" y="5005790"/>
            <a:ext cx="3457575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232685-4313-41AE-8701-145FE670C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1347" y="4204282"/>
            <a:ext cx="3905250" cy="7048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48DF0EE-507D-420E-ABA0-0991489BCF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6732"/>
          <a:stretch/>
        </p:blipFill>
        <p:spPr>
          <a:xfrm>
            <a:off x="543469" y="5838896"/>
            <a:ext cx="6181725" cy="7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437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/>
              <a:t> Noise Figure=13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088697-BF11-4DA8-8CDA-8E7E4CBD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47" y="1685456"/>
            <a:ext cx="2951732" cy="22387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9C01C1-8343-404C-B0C1-ABA477EC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11" y="1456401"/>
            <a:ext cx="4229100" cy="809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37A8CC-1E06-46BC-9F0B-5812BDA8B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111" y="2310941"/>
            <a:ext cx="4905375" cy="876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757EDC-3D3E-4AFF-BF5B-7537A14F98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492" b="34223"/>
          <a:stretch/>
        </p:blipFill>
        <p:spPr>
          <a:xfrm>
            <a:off x="4705697" y="3187241"/>
            <a:ext cx="5226181" cy="6515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45AED89-CD53-44E0-ABFB-ACE8BAE60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747" y="4212969"/>
            <a:ext cx="2988781" cy="22387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596566-9EC3-4581-A545-5E2E8B9F9D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6968"/>
          <a:stretch/>
        </p:blipFill>
        <p:spPr>
          <a:xfrm>
            <a:off x="4781111" y="5657380"/>
            <a:ext cx="6305550" cy="6678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55F115-A798-4A1C-A03D-346264CD5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1111" y="4169054"/>
            <a:ext cx="4219575" cy="7143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DC20CA-D3BB-4EC4-A5E6-359332FA8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1111" y="4905760"/>
            <a:ext cx="3733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951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Intermodulation EVM/Throughput vs Phase Noise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501783"/>
              </p:ext>
            </p:extLst>
          </p:nvPr>
        </p:nvGraphicFramePr>
        <p:xfrm>
          <a:off x="449201" y="1789139"/>
          <a:ext cx="11601648" cy="237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473617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50331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77880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</a:p>
                    <a:p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dBc</a:t>
                      </a:r>
                      <a:r>
                        <a:rPr lang="en-US" altLang="zh-CN" dirty="0"/>
                        <a:t>/Hz)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77880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-8.293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577880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77880">
                <a:tc>
                  <a:txBody>
                    <a:bodyPr/>
                    <a:lstStyle/>
                    <a:p>
                      <a:r>
                        <a:rPr lang="en-US" altLang="zh-CN" dirty="0"/>
                        <a:t>-65dB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F38B3DE-20F6-4E0B-8C38-09346D27A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37812"/>
              </p:ext>
            </p:extLst>
          </p:nvPr>
        </p:nvGraphicFramePr>
        <p:xfrm>
          <a:off x="449201" y="4376749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1717851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2149365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Intermodulation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  <a:p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50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PhaseNoise</a:t>
            </a:r>
            <a:r>
              <a:rPr lang="en-US" altLang="zh-CN" sz="2800" dirty="0"/>
              <a:t> </a:t>
            </a:r>
            <a:r>
              <a:rPr lang="en-US" altLang="zh-CN" sz="2400" dirty="0"/>
              <a:t>=[100, -87.133, 1000, -96.072, 1e5, -108.607]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FEC6FC0-B95B-44E6-A24D-1A5CB1F7A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0" b="10596"/>
          <a:stretch/>
        </p:blipFill>
        <p:spPr>
          <a:xfrm>
            <a:off x="449201" y="1620892"/>
            <a:ext cx="2707969" cy="17905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934F29B-D620-44F0-B9E4-2DCA1F74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78" y="1488927"/>
            <a:ext cx="3900396" cy="190257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A8356D3-153D-4410-8587-BEEEAEA2F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295" y="1451432"/>
            <a:ext cx="3900396" cy="19775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3F7D96D-616B-4F6A-9309-074C9CB622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200"/>
          <a:stretch/>
        </p:blipFill>
        <p:spPr>
          <a:xfrm>
            <a:off x="449201" y="3503990"/>
            <a:ext cx="10048875" cy="47919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6DE533-360B-4B1B-B5EA-809B43F3C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17872"/>
            <a:ext cx="2869034" cy="179138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F3ED48-E216-4222-A901-C2138D092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127086"/>
            <a:ext cx="2531083" cy="179138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7224B3E-C035-4A9D-B7C7-8B68A781A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456" y="4154253"/>
            <a:ext cx="3898363" cy="197992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20877D3-3110-4F27-A6EE-328D6EC831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1675"/>
          <a:stretch/>
        </p:blipFill>
        <p:spPr>
          <a:xfrm>
            <a:off x="751114" y="6134177"/>
            <a:ext cx="9798930" cy="51584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9E43C5A-46A1-4D59-B71A-86A5073C249A}"/>
              </a:ext>
            </a:extLst>
          </p:cNvPr>
          <p:cNvSpPr txBox="1"/>
          <p:nvPr/>
        </p:nvSpPr>
        <p:spPr>
          <a:xfrm>
            <a:off x="1175020" y="2961080"/>
            <a:ext cx="22726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EVM:-48.27dB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:-47.23dB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8E9376-2955-4F67-99BE-62E08E51ED4E}"/>
              </a:ext>
            </a:extLst>
          </p:cNvPr>
          <p:cNvSpPr txBox="1"/>
          <p:nvPr/>
        </p:nvSpPr>
        <p:spPr>
          <a:xfrm>
            <a:off x="1441023" y="5463558"/>
            <a:ext cx="21602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EVM:-49.824dB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IQoffset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:-47.113dB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65339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 :</a:t>
            </a:r>
            <a:r>
              <a:rPr lang="en-US" altLang="zh-CN" sz="2400" dirty="0"/>
              <a:t> Phase Noise =[100, -87.133, 1000, -96.072, 1e4, -108.607]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8B7665-0721-4F3D-B8BD-AB756D4D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246106" cy="15583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59EB58-18E4-4252-AE14-FDA74E51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991" y="1372361"/>
            <a:ext cx="3246106" cy="24628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7A156E-78E9-4ED1-992A-1B4EA1AC9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60"/>
          <a:stretch/>
        </p:blipFill>
        <p:spPr>
          <a:xfrm>
            <a:off x="3770691" y="1679068"/>
            <a:ext cx="4062984" cy="7524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360C1E-5067-4A65-88DE-C3C4BC54C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690" y="2399114"/>
            <a:ext cx="4181475" cy="800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D50D093-4B05-46E9-BE53-DD33CA309C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96"/>
          <a:stretch/>
        </p:blipFill>
        <p:spPr>
          <a:xfrm>
            <a:off x="449201" y="3301658"/>
            <a:ext cx="5724525" cy="5925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5FF1B8-12F3-4DEE-B0F5-ACDF1B46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4272465"/>
            <a:ext cx="3246106" cy="15583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C10F65-EB45-431C-845B-265141A84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316" y="4305068"/>
            <a:ext cx="3305175" cy="6381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6CDB8F2-5E10-433F-921B-57165FB23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7365" y="5052991"/>
            <a:ext cx="4114800" cy="5715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61418B3-21E3-412D-BE7B-BE5CCBE155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4207521"/>
            <a:ext cx="2604574" cy="19618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6A83B6C-464D-4AF6-B207-9C362276DC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2323"/>
          <a:stretch/>
        </p:blipFill>
        <p:spPr>
          <a:xfrm>
            <a:off x="449201" y="5919543"/>
            <a:ext cx="6029325" cy="6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336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 :</a:t>
            </a:r>
            <a:r>
              <a:rPr lang="en-US" altLang="zh-CN" sz="2400" dirty="0"/>
              <a:t> Phase Noise =[100, -82.133, 1000, -91.072, 1e4, -103.607]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44F6A1-867F-417E-B806-354F97F1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601018"/>
            <a:ext cx="3293240" cy="15811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4E596B-009F-4F0B-81CA-50983F139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785" y="1487912"/>
            <a:ext cx="3098019" cy="23016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E2C768-8D6A-4BCC-AEFC-213154DC5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577" y="1712700"/>
            <a:ext cx="4019550" cy="733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21A05A-236C-4AB6-9E6E-B99A298193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28"/>
          <a:stretch/>
        </p:blipFill>
        <p:spPr>
          <a:xfrm>
            <a:off x="3831578" y="2337984"/>
            <a:ext cx="4071414" cy="714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0DBC954-2AC7-485E-9C73-2E9607B160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024"/>
          <a:stretch/>
        </p:blipFill>
        <p:spPr>
          <a:xfrm>
            <a:off x="449201" y="3240052"/>
            <a:ext cx="5876925" cy="7143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DA8909-5E2D-4C65-A895-87DFBAAE1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03" y="4166918"/>
            <a:ext cx="3264939" cy="15780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013E71C-DE2F-4F23-97C5-1F5C51378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3785" y="4254899"/>
            <a:ext cx="2750930" cy="20702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67FB9A8-19BF-4B48-BBD5-64BE49E8B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3461" y="5003944"/>
            <a:ext cx="4038600" cy="6381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5ECFD18-8BC5-4D43-A38C-ADBCDF4F02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3461" y="4203096"/>
            <a:ext cx="3343275" cy="6667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065B7E-909A-4E8C-84F8-39C1B191D4E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8053"/>
          <a:stretch/>
        </p:blipFill>
        <p:spPr>
          <a:xfrm>
            <a:off x="477503" y="5824800"/>
            <a:ext cx="62960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922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 :</a:t>
            </a:r>
            <a:r>
              <a:rPr lang="en-US" altLang="zh-CN" sz="2400" dirty="0"/>
              <a:t> Phase Noise =[100, -32.133, 1000, -41.072, 1e4, -53.607]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538E68-7C46-4A50-9FC6-D346ABBC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096310" cy="14821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73C2C4-DE0C-4BE6-8464-91CD8C6A9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991" y="1407797"/>
            <a:ext cx="3188585" cy="23893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4BAAC3-F9DA-4D4B-BCF7-E7FCCAAAF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17"/>
          <a:stretch/>
        </p:blipFill>
        <p:spPr>
          <a:xfrm>
            <a:off x="3545512" y="1508624"/>
            <a:ext cx="4198593" cy="800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172E19-C086-441A-A2D9-3197DF165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511" y="2377676"/>
            <a:ext cx="3876675" cy="742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A867388-6B8B-4DBE-9B48-DC4E5904B8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190"/>
          <a:stretch/>
        </p:blipFill>
        <p:spPr>
          <a:xfrm>
            <a:off x="449201" y="3201277"/>
            <a:ext cx="5438775" cy="6744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A9B11C-A440-4683-B47C-09A5D6BBC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233111"/>
            <a:ext cx="3096310" cy="14864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357C5DF-1924-467F-8429-12CCECDD55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427" y="4284939"/>
            <a:ext cx="2755343" cy="20691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6AC9479-93C2-4A8F-ABB2-D40CB9BB6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3327" y="4221127"/>
            <a:ext cx="3571875" cy="7048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11A17BB-F36A-4B3B-BAF3-9ACC58AB68C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8795"/>
          <a:stretch/>
        </p:blipFill>
        <p:spPr>
          <a:xfrm>
            <a:off x="3643327" y="5037832"/>
            <a:ext cx="4171950" cy="5188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9C3C7F4-7A86-4307-AA8F-78751773DDC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6000"/>
          <a:stretch/>
        </p:blipFill>
        <p:spPr>
          <a:xfrm>
            <a:off x="449886" y="5755132"/>
            <a:ext cx="61912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279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Intermodulation EVM/Throughput vs Gain Imbalance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47033"/>
              </p:ext>
            </p:extLst>
          </p:nvPr>
        </p:nvGraphicFramePr>
        <p:xfrm>
          <a:off x="449201" y="1497065"/>
          <a:ext cx="11601648" cy="2697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266227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710705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75928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7592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-8.103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630871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75928"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-1.885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-1.758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9591A01-5C82-4761-9F48-FD1C983A4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05485"/>
              </p:ext>
            </p:extLst>
          </p:nvPr>
        </p:nvGraphicFramePr>
        <p:xfrm>
          <a:off x="449201" y="4376749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1717851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2149365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Intermodulation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  <a:p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[100, -97.133, 1000, -106.072, 1e4, 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8006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/>
              <a:t> Gain Imbalance=0.02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BC0A95-C365-46D8-9E3C-03FC7C585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523411" cy="17035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E8F07F-4F51-4E72-879B-65670A40B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840" y="1487305"/>
            <a:ext cx="3231218" cy="24286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CB980A-1EE4-4A94-8553-18E115F10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612" y="1661595"/>
            <a:ext cx="3933825" cy="704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6E5355-8A6A-4094-BD09-1B8F91764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47"/>
          <a:stretch/>
        </p:blipFill>
        <p:spPr>
          <a:xfrm>
            <a:off x="3972612" y="2445161"/>
            <a:ext cx="3930379" cy="771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7B12AA6-EC83-49DD-A011-240A509B21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944"/>
          <a:stretch/>
        </p:blipFill>
        <p:spPr>
          <a:xfrm>
            <a:off x="495299" y="3373215"/>
            <a:ext cx="5600700" cy="5914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26A8F9-FCD1-480D-8EC3-D92ED3E50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58862"/>
            <a:ext cx="3523411" cy="16887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829D5FE-F473-4C80-9118-8D5575D6D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3039" y="4158862"/>
            <a:ext cx="3046906" cy="22920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88C004-7C10-4B84-BB3D-2C546BF8A8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210"/>
          <a:stretch/>
        </p:blipFill>
        <p:spPr>
          <a:xfrm>
            <a:off x="4038600" y="4938377"/>
            <a:ext cx="3864391" cy="7715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621524-D726-4DE0-A334-C226D0EB6C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7496"/>
          <a:stretch/>
        </p:blipFill>
        <p:spPr>
          <a:xfrm>
            <a:off x="4038600" y="4198296"/>
            <a:ext cx="3209925" cy="5939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BB94B84-281C-448E-89F8-6474B72F5F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0710" b="29682"/>
          <a:stretch/>
        </p:blipFill>
        <p:spPr>
          <a:xfrm>
            <a:off x="449201" y="5915397"/>
            <a:ext cx="5970453" cy="6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284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/>
              <a:t> Gain Imbalance=0.03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D97213-1D92-4F77-BF07-B354F56E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03318"/>
            <a:ext cx="3491203" cy="16763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AB59A5-34E3-42A7-8A04-4261C5C6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817" y="1499982"/>
            <a:ext cx="3140496" cy="23654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FE3EC7-540E-41F0-9631-F0520342C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9" r="7589"/>
          <a:stretch/>
        </p:blipFill>
        <p:spPr>
          <a:xfrm>
            <a:off x="4106946" y="1562841"/>
            <a:ext cx="3796046" cy="876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BBFEE-7C8B-4EC4-A6AC-052D648AF4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71" r="2533"/>
          <a:stretch/>
        </p:blipFill>
        <p:spPr>
          <a:xfrm>
            <a:off x="4106946" y="2430828"/>
            <a:ext cx="3796045" cy="809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FB2D89-DAD0-4DE5-9B89-25765BB79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092"/>
          <a:stretch/>
        </p:blipFill>
        <p:spPr>
          <a:xfrm>
            <a:off x="449201" y="3338085"/>
            <a:ext cx="5600700" cy="6265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BB73E0F-4E4B-46BB-9DA3-9916C6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39399"/>
            <a:ext cx="3491203" cy="16801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AC1176-5545-4602-B4D8-3E9A9CE9C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4471" y="4180266"/>
            <a:ext cx="3070244" cy="23096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7695FCE-C4F8-45AD-8F75-F9FD72A564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7286" y="4223954"/>
            <a:ext cx="3562350" cy="685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0B2ED87-2AA7-4AFB-A559-2B136B746A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r="7638" b="4655"/>
          <a:stretch/>
        </p:blipFill>
        <p:spPr>
          <a:xfrm>
            <a:off x="4067287" y="5057391"/>
            <a:ext cx="3562350" cy="6175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3ADCE3A-1E66-4EFC-AC93-789F5465DCE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4344"/>
          <a:stretch/>
        </p:blipFill>
        <p:spPr>
          <a:xfrm>
            <a:off x="449201" y="5857858"/>
            <a:ext cx="62198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682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/>
              <a:t> Gain Imbalance=16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178EF3-50EE-440F-9B83-F50018CF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638482"/>
            <a:ext cx="3309108" cy="15666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5A96D8-ABB0-4F0D-8B3E-06821267B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865" y="1499982"/>
            <a:ext cx="2725622" cy="20512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5BF63F-1C4B-4B93-A07E-12CD6F59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311" y="2448842"/>
            <a:ext cx="4395089" cy="723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C3CD5A-854B-45CD-9F2B-CB4FCA51C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310" y="1638482"/>
            <a:ext cx="3819525" cy="704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05A11D-BA7A-4B34-8C13-030FDF819A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000"/>
          <a:stretch/>
        </p:blipFill>
        <p:spPr>
          <a:xfrm>
            <a:off x="449201" y="3278252"/>
            <a:ext cx="5857875" cy="7048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B4B485-797E-431F-BD9C-7BE48F25D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70486"/>
            <a:ext cx="3269839" cy="15779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AEF578-698F-450E-ADF9-F62EE419E2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922" y="4203647"/>
            <a:ext cx="4000500" cy="7143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A76A4E3-7379-4B64-89C3-5A2196B73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5922" y="5073142"/>
            <a:ext cx="3514725" cy="73342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3EBDC93-87A1-4583-85B7-E6E1B0694D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2991" y="4314501"/>
            <a:ext cx="2904813" cy="216832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3C7DB6B-D4D6-4FE0-AC82-B4DF9611CB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8409"/>
          <a:stretch/>
        </p:blipFill>
        <p:spPr>
          <a:xfrm>
            <a:off x="449201" y="5819256"/>
            <a:ext cx="5981700" cy="6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423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D450C-091A-4066-A1E6-8F8FEFE1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74A64-1AB5-4256-B875-88D2C0DE06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4B1F49-86CF-434D-ADB9-C92B4F2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Intermodulation EVM/Throughput vs Phase Noise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F87AB6-145F-47DA-9164-5252BEA0E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39509"/>
              </p:ext>
            </p:extLst>
          </p:nvPr>
        </p:nvGraphicFramePr>
        <p:xfrm>
          <a:off x="449201" y="1789139"/>
          <a:ext cx="11601648" cy="242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417056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559876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606161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606161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-5.935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-5.342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606161">
                <a:tc>
                  <a:txBody>
                    <a:bodyPr/>
                    <a:lstStyle/>
                    <a:p>
                      <a:r>
                        <a:rPr lang="en-US" altLang="zh-CN" dirty="0"/>
                        <a:t>0.0035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-4.496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606161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25.316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25.341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1C5EC2D-8FB3-4F28-917D-2B82FB232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1041"/>
              </p:ext>
            </p:extLst>
          </p:nvPr>
        </p:nvGraphicFramePr>
        <p:xfrm>
          <a:off x="449201" y="4376749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1717851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2149365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Intermodulation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  <a:p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Gain Imbalance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[100, -97.133, 1000, -106.072, 1e4, 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760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/>
              <a:t> IQ offset=0.002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F0DD73-F42C-4A64-8162-198AB610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3"/>
            <a:ext cx="3114131" cy="1470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6515D6-1F83-4040-A841-2B469494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344" y="1550547"/>
            <a:ext cx="2581371" cy="19385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B40A07-636B-4675-B88F-F53F19C1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332" y="1638482"/>
            <a:ext cx="4486275" cy="76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0BD7BE-0FEF-4077-AD6A-76E165B0F7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00" b="41488"/>
          <a:stretch/>
        </p:blipFill>
        <p:spPr>
          <a:xfrm>
            <a:off x="3563332" y="2481708"/>
            <a:ext cx="4486275" cy="501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0D74F2-12D5-4362-AC69-5C2E4F99A9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925"/>
          <a:stretch/>
        </p:blipFill>
        <p:spPr>
          <a:xfrm>
            <a:off x="449201" y="3337618"/>
            <a:ext cx="5600700" cy="5370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483D1F-DE4C-4948-9641-8135BCD73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207581"/>
            <a:ext cx="2992290" cy="15037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1CFCD8-A037-4761-9037-CC238106F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328" y="4179626"/>
            <a:ext cx="2906387" cy="21741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A6303D-8949-41A0-92FF-AE083A71EC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1491" y="4207581"/>
            <a:ext cx="3571875" cy="7715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C30489F-CB85-49E1-A8D6-59C67F64FF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1491" y="4963763"/>
            <a:ext cx="4133850" cy="6572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5A784C-61B0-4837-AA36-887568737DF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6111"/>
          <a:stretch/>
        </p:blipFill>
        <p:spPr>
          <a:xfrm>
            <a:off x="449201" y="5781044"/>
            <a:ext cx="63436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044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IQ offset=0.0035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45AAD3-8E14-42C4-97D6-316C98A6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200897" cy="15143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3E6430-B6E9-4D66-B840-37CD36F7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604" y="1398207"/>
            <a:ext cx="2814883" cy="21237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562D18-2E41-4E1D-9C6E-B2FC58DAF2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00"/>
          <a:stretch/>
        </p:blipFill>
        <p:spPr>
          <a:xfrm>
            <a:off x="3688900" y="1521042"/>
            <a:ext cx="4332729" cy="800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190D3F-8A6D-45A5-82B3-ABD956D60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098" y="2368116"/>
            <a:ext cx="4152900" cy="771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F1D0C0-089F-4F22-90A2-A19D44F5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758"/>
          <a:stretch/>
        </p:blipFill>
        <p:spPr>
          <a:xfrm>
            <a:off x="449201" y="3290296"/>
            <a:ext cx="5372100" cy="6139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2864B0-9A4A-4EC5-8854-371FB440D7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272323"/>
            <a:ext cx="3239699" cy="15477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C9EB253-D499-472F-A26F-37C3E50FD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2998" y="4251602"/>
            <a:ext cx="3028335" cy="22605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A24D7B-BE3A-4908-9C17-2CF3002C6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2498" y="4226811"/>
            <a:ext cx="4000500" cy="7143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BD3DA8F-EA2C-4FA4-A4E8-77828E1C9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2498" y="5071959"/>
            <a:ext cx="3771900" cy="762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E81B729-8921-46D2-AA90-DB006CF8A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5000"/>
          <a:stretch/>
        </p:blipFill>
        <p:spPr>
          <a:xfrm>
            <a:off x="448379" y="5860948"/>
            <a:ext cx="60293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6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2D33D3-500E-4CB6-86C6-EF196B29D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9E7460-D339-408C-B0C5-4153283629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073DB49-E86A-463D-AE11-95DB5915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VXT SEM vs SV SEM: </a:t>
            </a:r>
            <a:r>
              <a:rPr lang="en-US" altLang="zh-CN" sz="2400" dirty="0" err="1"/>
              <a:t>PhaseNoise</a:t>
            </a:r>
            <a:r>
              <a:rPr lang="en-US" altLang="zh-CN" sz="2400" dirty="0"/>
              <a:t> =[100, -87.133, 1000, -96.072, 1e5, -108.607]</a:t>
            </a:r>
            <a:endParaRPr lang="zh-CN" altLang="en-US" sz="24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6D67CA7-4A88-4E4A-B716-AFB5E65EF57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19232"/>
            <a:ext cx="8076499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36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IQ offset =0.03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E72B45-0998-4291-A57F-3A438432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96334"/>
            <a:ext cx="2991584" cy="22427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ABC8DB-0E19-4368-9160-3BADD0992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333"/>
          <a:stretch/>
        </p:blipFill>
        <p:spPr>
          <a:xfrm>
            <a:off x="4109743" y="3071907"/>
            <a:ext cx="5676900" cy="6827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EBF00B-7BF5-46EE-83FF-DACDAD421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797"/>
          <a:stretch/>
        </p:blipFill>
        <p:spPr>
          <a:xfrm>
            <a:off x="4109743" y="1623983"/>
            <a:ext cx="4486275" cy="5371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823600-AC39-4AC0-AB44-27B383CC6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255"/>
          <a:stretch/>
        </p:blipFill>
        <p:spPr>
          <a:xfrm>
            <a:off x="4109743" y="2370519"/>
            <a:ext cx="4876800" cy="5371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48D386-4AD2-4B36-B1CA-27E15BAE25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648"/>
          <a:stretch/>
        </p:blipFill>
        <p:spPr>
          <a:xfrm>
            <a:off x="4109743" y="4160993"/>
            <a:ext cx="3952045" cy="6754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6501EB-6588-4341-9F4C-B3A8558A0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7312"/>
          <a:stretch/>
        </p:blipFill>
        <p:spPr>
          <a:xfrm>
            <a:off x="4109743" y="4921864"/>
            <a:ext cx="4143380" cy="5694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A0AD50-4CCC-4D92-8C56-76337BBBD9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0252"/>
          <a:stretch/>
        </p:blipFill>
        <p:spPr>
          <a:xfrm>
            <a:off x="4109743" y="5649488"/>
            <a:ext cx="4685678" cy="5857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3F4C55-5974-4DF7-90D2-F57BFDE1CD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05" y="4160993"/>
            <a:ext cx="2991584" cy="223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320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B97E-2BC8-43D6-A3F4-79BB0C566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8082C-5B8A-46B1-AF13-827B7F97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7E2D3B0-2E8E-4716-9684-64A0496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Intermodulation EVM/Throughput vs </a:t>
            </a:r>
            <a:r>
              <a:rPr lang="en-US" altLang="zh-CN" sz="2800" dirty="0" err="1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ADC_Nbits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D45854-E093-4D79-9249-3BA79DFB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275209"/>
              </p:ext>
            </p:extLst>
          </p:nvPr>
        </p:nvGraphicFramePr>
        <p:xfrm>
          <a:off x="449201" y="1789139"/>
          <a:ext cx="11601648" cy="2204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258028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21319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ADC_Nbits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(Bits)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21319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521319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21319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-7.757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8B2FFD8-E57D-48B7-8530-5F1A52992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66615"/>
              </p:ext>
            </p:extLst>
          </p:nvPr>
        </p:nvGraphicFramePr>
        <p:xfrm>
          <a:off x="449201" y="4314626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1717851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2149365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432820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889131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Intermodulation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Gain Imbalance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[100, -97.133, 1000, -106.072, 1e4, 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745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/>
              <a:t> </a:t>
            </a:r>
            <a:r>
              <a:rPr lang="en-US" altLang="zh-CN" sz="2800" dirty="0" err="1"/>
              <a:t>ADC_Nbits</a:t>
            </a:r>
            <a:r>
              <a:rPr lang="en-US" altLang="zh-CN" sz="2800" dirty="0"/>
              <a:t>=14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BA018E-D78F-4802-BB32-60789B6D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0" y="1678776"/>
            <a:ext cx="3472350" cy="16404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7B6A76-F156-4458-9E3E-74610F0AD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96" y="1436485"/>
            <a:ext cx="3121207" cy="23358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76D9F3-1590-4487-A243-88D0B8B37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4" r="11537"/>
          <a:stretch/>
        </p:blipFill>
        <p:spPr>
          <a:xfrm>
            <a:off x="4018286" y="2478225"/>
            <a:ext cx="3884706" cy="723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EC396AC-7C32-4DBB-A65B-02BDB291ED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694"/>
          <a:stretch/>
        </p:blipFill>
        <p:spPr>
          <a:xfrm>
            <a:off x="4038600" y="1678776"/>
            <a:ext cx="3864391" cy="7524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0E5C5E7-7107-4660-AC9C-B45ADBBDD9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197"/>
          <a:stretch/>
        </p:blipFill>
        <p:spPr>
          <a:xfrm>
            <a:off x="370230" y="3396586"/>
            <a:ext cx="5695950" cy="5640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5C1D389-8F91-4372-9E6A-68BB1049E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0" y="4192719"/>
            <a:ext cx="3393379" cy="16234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9F735A-2135-4E9A-B0E0-B86E896CE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4241" y="4187758"/>
            <a:ext cx="3092272" cy="23491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B8C2F7C-3273-4FF5-A054-887A9B8A3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286" y="4236228"/>
            <a:ext cx="3590925" cy="6667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2B610F3-64DC-4D8D-B50A-244C74A1CB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8286" y="5053421"/>
            <a:ext cx="3524250" cy="5905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056AE14-A742-4A99-AEE8-25DA358A8AD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0100"/>
          <a:stretch/>
        </p:blipFill>
        <p:spPr>
          <a:xfrm>
            <a:off x="449200" y="5927755"/>
            <a:ext cx="6057900" cy="6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19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 err="1"/>
              <a:t>ADC_Nbits</a:t>
            </a:r>
            <a:r>
              <a:rPr lang="en-US" altLang="zh-CN" sz="2800" dirty="0"/>
              <a:t>=12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B1A685-B9D0-4E20-8C02-845D1445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123558" cy="14860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29608D-5C7C-423B-8957-2C2AA480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701" y="1456401"/>
            <a:ext cx="3240786" cy="24253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286ABA-7F30-4394-B84C-8CCF04F6F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50"/>
          <a:stretch/>
        </p:blipFill>
        <p:spPr>
          <a:xfrm>
            <a:off x="3695850" y="1693756"/>
            <a:ext cx="4106851" cy="771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3C1C97-F980-4E41-9CB1-BCD580547D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249"/>
          <a:stretch/>
        </p:blipFill>
        <p:spPr>
          <a:xfrm>
            <a:off x="3695850" y="2560914"/>
            <a:ext cx="4106851" cy="56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C6E795-2BC7-4D95-99E9-9EFD45FAE9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919" b="29339"/>
          <a:stretch/>
        </p:blipFill>
        <p:spPr>
          <a:xfrm>
            <a:off x="449201" y="3271499"/>
            <a:ext cx="5200650" cy="6528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104870-1419-4673-8741-07FB365F5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215675"/>
            <a:ext cx="3123558" cy="14875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AC47252-5C3D-4418-8136-30FA17A53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7352" y="4246368"/>
            <a:ext cx="3209160" cy="24255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CB90E4-61E1-4CB7-ADC3-9EB0995E8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9801" y="4156164"/>
            <a:ext cx="4152900" cy="7524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44816F-FA18-4A79-AE9E-52339ED300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9801" y="5034585"/>
            <a:ext cx="3438525" cy="7524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3F49A54-F0EE-4128-85F0-DE859F24D5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4045"/>
          <a:stretch/>
        </p:blipFill>
        <p:spPr>
          <a:xfrm>
            <a:off x="400780" y="5787781"/>
            <a:ext cx="6305550" cy="6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55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 </a:t>
            </a:r>
            <a:r>
              <a:rPr lang="en-US" altLang="zh-CN" dirty="0" err="1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ADC_Nbits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=10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1AF515-D651-4284-8599-072266E7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9" y="1617739"/>
            <a:ext cx="3428326" cy="16353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B85AF7-B8FC-4115-B76E-08C34C1BB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160" y="1456401"/>
            <a:ext cx="3298327" cy="24758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F173D0-393A-4AFB-9889-BC7D2106F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849" y="1653912"/>
            <a:ext cx="3779336" cy="76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394865-9F91-4147-8BEA-104D207E8F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57"/>
          <a:stretch/>
        </p:blipFill>
        <p:spPr>
          <a:xfrm>
            <a:off x="3758849" y="2415912"/>
            <a:ext cx="3905143" cy="8667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984731-C432-4FD9-B6ED-EF27763555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444"/>
          <a:stretch/>
        </p:blipFill>
        <p:spPr>
          <a:xfrm>
            <a:off x="322319" y="3245416"/>
            <a:ext cx="5581650" cy="6764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FD0AF4-3F13-4F09-BA8A-49CCE498B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94044"/>
            <a:ext cx="3180119" cy="15307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577165-8FFE-4FF1-8775-2706FF146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6393" y="4193722"/>
            <a:ext cx="3180119" cy="23840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EEF4CB6-DED5-48A0-A15C-54B357B32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5097" y="4163457"/>
            <a:ext cx="3552825" cy="6191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3A4D475-5226-4B1A-A634-991005285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460" y="4889621"/>
            <a:ext cx="3665594" cy="762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C66CB1-D76E-4210-8BB7-BE638998E6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6345"/>
          <a:stretch/>
        </p:blipFill>
        <p:spPr>
          <a:xfrm>
            <a:off x="449201" y="5784050"/>
            <a:ext cx="6334125" cy="7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5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83C1B-B435-4A76-AB3F-E65D8FA10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BEC08-690B-48DA-AD80-B1FE2C93A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F3BBE-4D6D-4207-8ABB-57B8E9D9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Intermodulation EVM/Throughput vs Combine </a:t>
            </a:r>
            <a:r>
              <a:rPr lang="en-US" altLang="zh-CN" sz="2800" dirty="0" err="1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RFImp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9017E3-84F1-49F7-A9AF-A18DCB14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755661"/>
              </p:ext>
            </p:extLst>
          </p:nvPr>
        </p:nvGraphicFramePr>
        <p:xfrm>
          <a:off x="449201" y="1370282"/>
          <a:ext cx="11601647" cy="2188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258027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47243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47243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547243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-3.104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47243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72FC058-B9A8-41A8-8CDA-BB17F3851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649194"/>
              </p:ext>
            </p:extLst>
          </p:nvPr>
        </p:nvGraphicFramePr>
        <p:xfrm>
          <a:off x="449202" y="3673876"/>
          <a:ext cx="11601646" cy="265879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367530239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4232141057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196647916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2276994924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661261423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590159712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3309150462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875644593"/>
                    </a:ext>
                  </a:extLst>
                </a:gridCol>
              </a:tblGrid>
              <a:tr h="380283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Intermodulation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799607"/>
                  </a:ext>
                </a:extLst>
              </a:tr>
              <a:tr h="514443">
                <a:tc>
                  <a:txBody>
                    <a:bodyPr/>
                    <a:lstStyle/>
                    <a:p>
                      <a:r>
                        <a:rPr lang="en-US" sz="1400" dirty="0"/>
                        <a:t>RF 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ADC_Nbits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92071"/>
                  </a:ext>
                </a:extLst>
              </a:tr>
              <a:tr h="602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1088"/>
                  </a:ext>
                </a:extLst>
              </a:tr>
              <a:tr h="554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-92.133,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-101.072, 1e4, -113.607]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403482"/>
                  </a:ext>
                </a:extLst>
              </a:tr>
              <a:tr h="554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-87.133,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-96.072, 1e4, -108.607]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63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065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/>
              <a:t> Origin Para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31EFA6-3811-4DB7-B05A-4F9C5B64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8" y="1638482"/>
            <a:ext cx="3198972" cy="15112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06CD94-D0B8-460A-BF35-35810E679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958" y="1499982"/>
            <a:ext cx="2798529" cy="20944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639FFD-2D50-44AA-B1DA-F06541B70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38"/>
          <a:stretch/>
        </p:blipFill>
        <p:spPr>
          <a:xfrm>
            <a:off x="3648173" y="2377460"/>
            <a:ext cx="4389810" cy="723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629823F-ED33-4221-9683-AA2D999588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865"/>
          <a:stretch/>
        </p:blipFill>
        <p:spPr>
          <a:xfrm>
            <a:off x="3648173" y="1580630"/>
            <a:ext cx="3543448" cy="7524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579FB3-B49B-4ED4-A248-C33135776F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400"/>
          <a:stretch/>
        </p:blipFill>
        <p:spPr>
          <a:xfrm>
            <a:off x="400049" y="3228866"/>
            <a:ext cx="5695950" cy="6309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60E702-3577-455E-8511-F2A65696F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74254"/>
            <a:ext cx="3282525" cy="15703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7BB5AE-BFE1-4E7B-82AC-421D7B8C18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9129" y="4123490"/>
            <a:ext cx="3075586" cy="23364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8C61320-08EC-4F5E-8168-EA3402492F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330" y="4190476"/>
            <a:ext cx="3590925" cy="6667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33533D9-2475-4612-8364-A6307577FA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1330" y="5063511"/>
            <a:ext cx="3524250" cy="5905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853AD66-C671-475D-963A-B2EB794FAC5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7506"/>
          <a:stretch/>
        </p:blipFill>
        <p:spPr>
          <a:xfrm>
            <a:off x="449201" y="5791356"/>
            <a:ext cx="6057900" cy="6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836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 Change 5dB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8D7E9B-EAF8-4BD8-83F1-F5204A77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280878" cy="15584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F9727B-A0F2-45DF-BD5D-EFA85D25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281" y="1516479"/>
            <a:ext cx="2732206" cy="20473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9E6AEE-030E-41AD-8697-D999A1DB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56" y="1539843"/>
            <a:ext cx="4324350" cy="76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C8D8723-6D62-4DBB-A4D9-09F906DC3A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495"/>
          <a:stretch/>
        </p:blipFill>
        <p:spPr>
          <a:xfrm>
            <a:off x="3767201" y="2492049"/>
            <a:ext cx="4386200" cy="704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AB1CDA-0F91-4C7F-A25D-B8AF2249FA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273"/>
          <a:stretch/>
        </p:blipFill>
        <p:spPr>
          <a:xfrm>
            <a:off x="449201" y="3308409"/>
            <a:ext cx="5743575" cy="6288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4C5A5B3-D5AF-4F48-98CF-49C614887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53277"/>
            <a:ext cx="3330755" cy="15894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33A091-9973-4CC5-9F35-A374D3709B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1281" y="4413960"/>
            <a:ext cx="2490523" cy="18551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D169EE4-30A7-4892-AAA8-BC1F8F649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0" y="4220127"/>
            <a:ext cx="3790950" cy="6572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A6EEC22-28DE-43F7-BB5D-338B657277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600" y="5022432"/>
            <a:ext cx="4162425" cy="6381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F2E62EF-5668-4764-9587-DFD9F04723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1683"/>
          <a:stretch/>
        </p:blipFill>
        <p:spPr>
          <a:xfrm>
            <a:off x="449201" y="5775311"/>
            <a:ext cx="6124575" cy="65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4716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 Change 10dB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B4D0C3-7FF9-458F-89A2-83C97938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85456"/>
            <a:ext cx="2877433" cy="13746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8825BC-4E6B-4C26-B0FB-900A2F13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478" y="1499982"/>
            <a:ext cx="3265013" cy="24699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D95F46-64ED-4E46-8EA7-99EF513B6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0"/>
          <a:stretch/>
        </p:blipFill>
        <p:spPr>
          <a:xfrm>
            <a:off x="3418515" y="1525854"/>
            <a:ext cx="4229099" cy="742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C14D95-8B5F-4CF7-B33A-846EB9359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514" y="2450776"/>
            <a:ext cx="4229100" cy="704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70671B-92B8-42F5-8D3D-ADB7470D30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155"/>
          <a:stretch/>
        </p:blipFill>
        <p:spPr>
          <a:xfrm>
            <a:off x="449201" y="3292194"/>
            <a:ext cx="5562600" cy="6114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49349C-DAF5-414B-A11E-D21292C55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71308"/>
            <a:ext cx="2969313" cy="14278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BF19A7-FFE6-456F-ABEE-221D6EE78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991" y="4254290"/>
            <a:ext cx="2898321" cy="21756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62ED5B-78B9-4D96-A13D-2E1C71882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8697" y="4163234"/>
            <a:ext cx="4238625" cy="6477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6FBAE6-258F-464E-8490-423FB0E67F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697" y="4938298"/>
            <a:ext cx="3571875" cy="7334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DE2C330-8325-4B45-8C18-F8E1ABB6078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7037"/>
          <a:stretch/>
        </p:blipFill>
        <p:spPr>
          <a:xfrm>
            <a:off x="449201" y="5733356"/>
            <a:ext cx="61817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4547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5B3E6D-F1B5-4D61-AD99-C33E2771D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150501-746C-43A1-9835-6E9D79CA37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99ED6D3-A51E-4CCC-94E8-22CBE18B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Intermodulation EVM/Throughput OTA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C7C2642-4E54-45A7-A49D-D59EE10AD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55801"/>
              </p:ext>
            </p:extLst>
          </p:nvPr>
        </p:nvGraphicFramePr>
        <p:xfrm>
          <a:off x="449202" y="1590200"/>
          <a:ext cx="11601646" cy="2226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359">
                  <a:extLst>
                    <a:ext uri="{9D8B030D-6E8A-4147-A177-3AD203B41FA5}">
                      <a16:colId xmlns:a16="http://schemas.microsoft.com/office/drawing/2014/main" val="3584553679"/>
                    </a:ext>
                  </a:extLst>
                </a:gridCol>
                <a:gridCol w="1882647">
                  <a:extLst>
                    <a:ext uri="{9D8B030D-6E8A-4147-A177-3AD203B41FA5}">
                      <a16:colId xmlns:a16="http://schemas.microsoft.com/office/drawing/2014/main" val="1476955557"/>
                    </a:ext>
                  </a:extLst>
                </a:gridCol>
                <a:gridCol w="1930869">
                  <a:extLst>
                    <a:ext uri="{9D8B030D-6E8A-4147-A177-3AD203B41FA5}">
                      <a16:colId xmlns:a16="http://schemas.microsoft.com/office/drawing/2014/main" val="2664383939"/>
                    </a:ext>
                  </a:extLst>
                </a:gridCol>
                <a:gridCol w="1440324">
                  <a:extLst>
                    <a:ext uri="{9D8B030D-6E8A-4147-A177-3AD203B41FA5}">
                      <a16:colId xmlns:a16="http://schemas.microsoft.com/office/drawing/2014/main" val="3939815534"/>
                    </a:ext>
                  </a:extLst>
                </a:gridCol>
                <a:gridCol w="2504911">
                  <a:extLst>
                    <a:ext uri="{9D8B030D-6E8A-4147-A177-3AD203B41FA5}">
                      <a16:colId xmlns:a16="http://schemas.microsoft.com/office/drawing/2014/main" val="4270663938"/>
                    </a:ext>
                  </a:extLst>
                </a:gridCol>
                <a:gridCol w="2406536">
                  <a:extLst>
                    <a:ext uri="{9D8B030D-6E8A-4147-A177-3AD203B41FA5}">
                      <a16:colId xmlns:a16="http://schemas.microsoft.com/office/drawing/2014/main" val="1217713145"/>
                    </a:ext>
                  </a:extLst>
                </a:gridCol>
              </a:tblGrid>
              <a:tr h="672796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Intermodulation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Test_Throughput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13350"/>
                  </a:ext>
                </a:extLst>
              </a:tr>
              <a:tr h="776645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900376"/>
                  </a:ext>
                </a:extLst>
              </a:tr>
              <a:tr h="776645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-2.264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-2.133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15653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4FA9C30-EBBE-4C80-92BC-A275E8ED7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631467"/>
              </p:ext>
            </p:extLst>
          </p:nvPr>
        </p:nvGraphicFramePr>
        <p:xfrm>
          <a:off x="449201" y="4055366"/>
          <a:ext cx="11601646" cy="215285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2381485944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2300577932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3968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Intermodulation OTA Test Parameters(Length=1.1m,Pathloss=-46dBm)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5368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RF Imp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DAC_Nbits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628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Ideal </a:t>
                      </a:r>
                      <a:r>
                        <a:rPr lang="en-US" altLang="zh-CN" dirty="0" err="1"/>
                        <a:t>RFImp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仪表参数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r>
                        <a:rPr lang="en-US" altLang="zh-CN" dirty="0"/>
                        <a:t>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</a:t>
                      </a:r>
                      <a:r>
                        <a:rPr lang="en-US" altLang="zh-CN" sz="1600" dirty="0"/>
                        <a:t>100 -98.57 1e3 -107.56 1e4 -121.67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Test </a:t>
                      </a:r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156.3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[100 -88.57 1e3 -97.56 1e4 -111.67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4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510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PhaseNoise</a:t>
            </a:r>
            <a:r>
              <a:rPr lang="en-US" altLang="zh-CN" sz="2800" dirty="0"/>
              <a:t> </a:t>
            </a:r>
            <a:r>
              <a:rPr lang="en-US" altLang="zh-CN" sz="2400" dirty="0"/>
              <a:t>=[100, -82.133, 1000, -91.072, 1e5, -103.607]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B066D42-19F0-42D3-8EB9-4DA00FB87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13" t="9469" b="12255"/>
          <a:stretch/>
        </p:blipFill>
        <p:spPr>
          <a:xfrm>
            <a:off x="449201" y="1597756"/>
            <a:ext cx="2646337" cy="1732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8245C1-78F6-45DC-8383-B5877FB2F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082" y="1425674"/>
            <a:ext cx="3651649" cy="202693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E10F67F-89CE-4180-A08B-EE7E25E99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882" y="1401944"/>
            <a:ext cx="3542856" cy="196859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91B87D7-9CD9-45F0-A992-23BA4705B69E}"/>
              </a:ext>
            </a:extLst>
          </p:cNvPr>
          <p:cNvSpPr txBox="1"/>
          <p:nvPr/>
        </p:nvSpPr>
        <p:spPr>
          <a:xfrm>
            <a:off x="1323269" y="2775816"/>
            <a:ext cx="24977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EVM:-48.256dB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:-47.608dB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E36DB5C-D73C-408E-8B9A-8DA1C8FD2C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902"/>
          <a:stretch/>
        </p:blipFill>
        <p:spPr>
          <a:xfrm>
            <a:off x="449201" y="3499582"/>
            <a:ext cx="10296525" cy="49244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8721F09-D35C-45B1-BB8D-D510367FA6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9" t="9872" r="6357" b="15897"/>
          <a:stretch/>
        </p:blipFill>
        <p:spPr>
          <a:xfrm>
            <a:off x="449201" y="4278040"/>
            <a:ext cx="2797387" cy="150530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137635D-890B-4E98-A8BB-FA7849535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8099" y="4121067"/>
            <a:ext cx="3596421" cy="199696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3A948DF-3776-40E7-AA77-CCDEB9990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991" y="4211535"/>
            <a:ext cx="2687882" cy="150530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E481D94-8743-4E30-A135-2EAE44CA3D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5728"/>
          <a:stretch/>
        </p:blipFill>
        <p:spPr>
          <a:xfrm>
            <a:off x="395790" y="6158326"/>
            <a:ext cx="10448925" cy="49244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721D2D85-A9F2-433D-8E4C-AA7149A6AD26}"/>
              </a:ext>
            </a:extLst>
          </p:cNvPr>
          <p:cNvSpPr txBox="1"/>
          <p:nvPr/>
        </p:nvSpPr>
        <p:spPr>
          <a:xfrm>
            <a:off x="1392380" y="5336888"/>
            <a:ext cx="22010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EVM:-48.764dB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:-47.085dB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8043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</a:t>
            </a:r>
            <a:r>
              <a:rPr lang="en-US" altLang="zh-CN" dirty="0" err="1"/>
              <a:t>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:Ideal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955703-A9C5-40D7-9339-8CD103CB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607386"/>
            <a:ext cx="3057570" cy="15225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1A5464-EB1C-4B45-9473-8C3B22938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00" y="1530763"/>
            <a:ext cx="2563092" cy="19550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CB33D3-F5C3-4545-B781-E6C567D1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859" y="1710151"/>
            <a:ext cx="4219575" cy="76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712792-6FA0-4FFF-990B-5D089AD1A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859" y="2377506"/>
            <a:ext cx="4800600" cy="7524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2FEC8B-5F22-4F28-8F08-68E7B3975D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674"/>
          <a:stretch/>
        </p:blipFill>
        <p:spPr>
          <a:xfrm>
            <a:off x="449201" y="3139506"/>
            <a:ext cx="6467475" cy="842473"/>
          </a:xfrm>
          <a:prstGeom prst="rect">
            <a:avLst/>
          </a:prstGeom>
        </p:spPr>
      </p:pic>
      <p:pic>
        <p:nvPicPr>
          <p:cNvPr id="15" name="内容占位符 6">
            <a:extLst>
              <a:ext uri="{FF2B5EF4-FFF2-40B4-BE49-F238E27FC236}">
                <a16:creationId xmlns:a16="http://schemas.microsoft.com/office/drawing/2014/main" id="{E82097A0-0364-48B8-8986-500FFDBA3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86812"/>
            <a:ext cx="3103147" cy="15452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5FE534-EBA4-477B-9D47-0120A7660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737" y="4211047"/>
            <a:ext cx="2728503" cy="20770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E4CEAD5-8A9F-4B94-8326-D64D4E27C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2945" y="4186812"/>
            <a:ext cx="3905250" cy="7143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0371609-DF56-4675-9CF7-8D0FC9ACA6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1859" y="4849451"/>
            <a:ext cx="4261132" cy="8286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22D673-E345-48B0-B3CC-19564FDC03B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4936"/>
          <a:stretch/>
        </p:blipFill>
        <p:spPr>
          <a:xfrm>
            <a:off x="420626" y="5760002"/>
            <a:ext cx="6496050" cy="64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910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</a:t>
            </a:r>
            <a:r>
              <a:rPr lang="en-US" altLang="zh-CN" dirty="0" err="1"/>
              <a:t>uL</a:t>
            </a:r>
            <a:r>
              <a:rPr lang="en-US" altLang="zh-CN" dirty="0"/>
              <a:t> 100MBW Intermodulation </a:t>
            </a:r>
            <a:r>
              <a:rPr lang="en-US" altLang="zh-CN" dirty="0" err="1"/>
              <a:t>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83038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</a:t>
            </a:r>
            <a:r>
              <a:rPr lang="en-US" altLang="zh-CN" dirty="0" err="1"/>
              <a:t>RFImp</a:t>
            </a:r>
            <a:r>
              <a:rPr lang="en-US" altLang="zh-CN" dirty="0"/>
              <a:t>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148C6D83-89EA-4D2C-A17E-55530F6B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2859607" cy="14182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CB067F-DEE3-4026-AA8A-D825EEE93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991" y="1456401"/>
            <a:ext cx="3099115" cy="23562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50468A-2179-4D20-9825-C77C5487A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49"/>
          <a:stretch/>
        </p:blipFill>
        <p:spPr>
          <a:xfrm>
            <a:off x="3308808" y="1549666"/>
            <a:ext cx="4438650" cy="695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8BD14A-E193-43BA-9B21-93C6AF7F3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808" y="2297880"/>
            <a:ext cx="4438650" cy="8477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CC7DCF0-5E8F-4A98-BD70-57B8C45CE1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958"/>
          <a:stretch/>
        </p:blipFill>
        <p:spPr>
          <a:xfrm>
            <a:off x="449201" y="3201580"/>
            <a:ext cx="5524500" cy="6953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493834-32F1-4E41-A00C-A317ABB6E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229950"/>
            <a:ext cx="2859607" cy="14193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60B0EE-DCC6-4D26-81BE-1A49FBA1C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785" y="4194075"/>
            <a:ext cx="2798727" cy="21311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5531221-A43D-414F-8A82-984EEE5B4D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071" y="4194075"/>
            <a:ext cx="4362450" cy="7905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40F590-A2E5-4225-A0E5-13F45D2CC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071" y="4935838"/>
            <a:ext cx="3819525" cy="7715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ACDF5D6-2AC2-47CD-A933-D70385C999E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6079"/>
          <a:stretch/>
        </p:blipFill>
        <p:spPr>
          <a:xfrm>
            <a:off x="449201" y="5734308"/>
            <a:ext cx="6410325" cy="7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33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D5D37B-AB09-4E1A-A57D-2C03FB030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4491CC-0DF8-4DA0-83A1-4CE00C7E7B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1FD9AD0-943F-4CBC-918E-B978412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VXT SEM vs SV SEM: </a:t>
            </a:r>
            <a:r>
              <a:rPr lang="en-US" altLang="zh-CN" sz="2400" dirty="0" err="1"/>
              <a:t>PhaseNoise</a:t>
            </a:r>
            <a:r>
              <a:rPr lang="en-US" altLang="zh-CN" sz="2400" dirty="0"/>
              <a:t> =[100, -82.133, 1000, -91.072, 1e5, -103.607]</a:t>
            </a:r>
            <a:endParaRPr lang="zh-CN" altLang="en-US" sz="24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6A56527-9DEF-4AAB-AE99-D5A8B9158FC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8052598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9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PhaseNoise</a:t>
            </a:r>
            <a:r>
              <a:rPr lang="en-US" altLang="zh-CN" sz="28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=[100, -62.133, 1000, -71.072, 1e4, -83.607]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DD8E111-9CE1-43A8-9FE6-25FA7881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2803046" cy="174965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90CF4BC-A341-4763-8C6F-FE4E50CE1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39" y="1372361"/>
            <a:ext cx="3987283" cy="222146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6483C95-2FD0-43FA-8AEC-C7AF0F68B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20" y="1391877"/>
            <a:ext cx="3642144" cy="222992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2B3AC5D-D879-44E0-9FFB-047442C8A650}"/>
              </a:ext>
            </a:extLst>
          </p:cNvPr>
          <p:cNvSpPr txBox="1"/>
          <p:nvPr/>
        </p:nvSpPr>
        <p:spPr>
          <a:xfrm>
            <a:off x="1312752" y="2797232"/>
            <a:ext cx="19178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EVM:-44.057dB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:-47.194dB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565EE1F-C73C-4D5F-9155-C30DE4AFBB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882"/>
          <a:stretch/>
        </p:blipFill>
        <p:spPr>
          <a:xfrm>
            <a:off x="577921" y="3604708"/>
            <a:ext cx="9046845" cy="39395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CD1E46D-7C7A-40C5-AE96-5C8093993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66" y="4200072"/>
            <a:ext cx="2936373" cy="151873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164035E-41C0-4A27-A8BE-537351A34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554" y="4099619"/>
            <a:ext cx="4063366" cy="196930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EA8B383-124D-4B1E-BC7E-6E53FCDA7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064" y="4141463"/>
            <a:ext cx="2729651" cy="196930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43644DA-3774-4EA0-AF28-AB940E9A83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2427"/>
          <a:stretch/>
        </p:blipFill>
        <p:spPr>
          <a:xfrm>
            <a:off x="577920" y="6149364"/>
            <a:ext cx="9046845" cy="393954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AA9128F-46BF-4636-8775-233B9CB63C3B}"/>
              </a:ext>
            </a:extLst>
          </p:cNvPr>
          <p:cNvSpPr txBox="1"/>
          <p:nvPr/>
        </p:nvSpPr>
        <p:spPr>
          <a:xfrm>
            <a:off x="1377884" y="5366576"/>
            <a:ext cx="21171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EVM:-44.852dB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:-46.949dB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60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25E37-D02C-4AC0-B7C9-C99ACC3EBB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SV Sim vs VXT-II test result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15CE30-1223-4AC6-9853-D678072793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2A57179-ECBD-4343-8E0E-184C9052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测试内容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039E4A8-7DA3-4ED9-8B93-14074C431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43508"/>
              </p:ext>
            </p:extLst>
          </p:nvPr>
        </p:nvGraphicFramePr>
        <p:xfrm>
          <a:off x="406780" y="1581113"/>
          <a:ext cx="11508700" cy="444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994095917"/>
                    </a:ext>
                  </a:extLst>
                </a:gridCol>
                <a:gridCol w="3008687">
                  <a:extLst>
                    <a:ext uri="{9D8B030D-6E8A-4147-A177-3AD203B41FA5}">
                      <a16:colId xmlns:a16="http://schemas.microsoft.com/office/drawing/2014/main" val="1685525645"/>
                    </a:ext>
                  </a:extLst>
                </a:gridCol>
                <a:gridCol w="4168374">
                  <a:extLst>
                    <a:ext uri="{9D8B030D-6E8A-4147-A177-3AD203B41FA5}">
                      <a16:colId xmlns:a16="http://schemas.microsoft.com/office/drawing/2014/main" val="2474142060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1000649924"/>
                    </a:ext>
                  </a:extLst>
                </a:gridCol>
              </a:tblGrid>
              <a:tr h="555535">
                <a:tc>
                  <a:txBody>
                    <a:bodyPr/>
                    <a:lstStyle/>
                    <a:p>
                      <a:r>
                        <a:rPr lang="en-US" altLang="zh-CN" dirty="0"/>
                        <a:t>SISO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Cable Test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OTA Test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13417"/>
                  </a:ext>
                </a:extLst>
              </a:tr>
              <a:tr h="1666605">
                <a:tc>
                  <a:txBody>
                    <a:bodyPr/>
                    <a:lstStyle/>
                    <a:p>
                      <a:endParaRPr lang="en-US" altLang="zh-CN" sz="2400" dirty="0"/>
                    </a:p>
                    <a:p>
                      <a:r>
                        <a:rPr lang="en-US" altLang="zh-CN" sz="2400" dirty="0"/>
                        <a:t>Tx</a:t>
                      </a:r>
                    </a:p>
                    <a:p>
                      <a:r>
                        <a:rPr lang="en-US" altLang="zh-CN" sz="2400" dirty="0"/>
                        <a:t>(100MHz)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ACLR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SEM</a:t>
                      </a:r>
                    </a:p>
                    <a:p>
                      <a:r>
                        <a:rPr lang="zh-CN" altLang="en-US" dirty="0"/>
                        <a:t>单个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ACLR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SEM</a:t>
                      </a:r>
                    </a:p>
                    <a:p>
                      <a:r>
                        <a:rPr lang="en-US" altLang="zh-CN" dirty="0"/>
                        <a:t>Ideal</a:t>
                      </a:r>
                      <a:r>
                        <a:rPr lang="zh-CN" altLang="en-US" dirty="0"/>
                        <a:t>情况的测量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701588"/>
                  </a:ext>
                </a:extLst>
              </a:tr>
              <a:tr h="555535">
                <a:tc rowSpan="4">
                  <a:txBody>
                    <a:bodyPr/>
                    <a:lstStyle/>
                    <a:p>
                      <a:endParaRPr lang="en-US" altLang="zh-CN" sz="2800" dirty="0"/>
                    </a:p>
                    <a:p>
                      <a:r>
                        <a:rPr lang="en-US" altLang="zh-CN" sz="2800" dirty="0"/>
                        <a:t>Rx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(100MHz)</a:t>
                      </a:r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Sensitivity(wide range)</a:t>
                      </a:r>
                      <a:endParaRPr lang="zh-CN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zh-CN" altLang="en-US" dirty="0"/>
                        <a:t>单个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  <a:endParaRPr lang="en-US" altLang="zh-CN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altLang="zh-CN" dirty="0"/>
                        <a:t>EVM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Ideal</a:t>
                      </a:r>
                      <a:r>
                        <a:rPr lang="zh-CN" altLang="en-US" dirty="0"/>
                        <a:t>情况的测量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组合</a:t>
                      </a:r>
                      <a:r>
                        <a:rPr lang="en-US" altLang="zh-CN" dirty="0" err="1"/>
                        <a:t>RFImp</a:t>
                      </a:r>
                      <a:r>
                        <a:rPr lang="zh-CN" altLang="en-US" dirty="0"/>
                        <a:t>的测量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376612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Narrow Blocking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81045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General Blocking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64893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Intermodulation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21503"/>
                  </a:ext>
                </a:extLst>
              </a:tr>
            </a:tbl>
          </a:graphicData>
        </a:graphic>
      </p:graphicFrame>
      <p:sp>
        <p:nvSpPr>
          <p:cNvPr id="2" name="左大括号 1">
            <a:extLst>
              <a:ext uri="{FF2B5EF4-FFF2-40B4-BE49-F238E27FC236}">
                <a16:creationId xmlns:a16="http://schemas.microsoft.com/office/drawing/2014/main" id="{E71D2A56-DB5E-42AE-B4EF-A1CB47BEE88E}"/>
              </a:ext>
            </a:extLst>
          </p:cNvPr>
          <p:cNvSpPr/>
          <p:nvPr/>
        </p:nvSpPr>
        <p:spPr>
          <a:xfrm>
            <a:off x="4685122" y="2418257"/>
            <a:ext cx="292231" cy="1384994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579D42-07E8-4A16-93EF-A460A2D88D08}"/>
              </a:ext>
            </a:extLst>
          </p:cNvPr>
          <p:cNvSpPr txBox="1"/>
          <p:nvPr/>
        </p:nvSpPr>
        <p:spPr>
          <a:xfrm>
            <a:off x="5029762" y="2418256"/>
            <a:ext cx="1791092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PA_TOI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DAC_Nbits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 Imbalance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Phase Noise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41CA72DC-C167-4F73-838A-A7589D67ED2D}"/>
              </a:ext>
            </a:extLst>
          </p:cNvPr>
          <p:cNvSpPr/>
          <p:nvPr/>
        </p:nvSpPr>
        <p:spPr>
          <a:xfrm>
            <a:off x="7700502" y="3803252"/>
            <a:ext cx="292230" cy="1473635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A7DFC6-B73B-4FE7-AAEA-C0FF3FF9375E}"/>
              </a:ext>
            </a:extLst>
          </p:cNvPr>
          <p:cNvSpPr txBox="1"/>
          <p:nvPr/>
        </p:nvSpPr>
        <p:spPr>
          <a:xfrm>
            <a:off x="8153400" y="3847571"/>
            <a:ext cx="1791092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Noise Figure</a:t>
            </a:r>
          </a:p>
          <a:p>
            <a:pPr algn="l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ADC_Nbits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 Imbalance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</a:p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Phase Noise</a:t>
            </a:r>
            <a:endParaRPr lang="zh-CN" alt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9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7FE893A-A28A-4F95-8510-ABF0F82AB77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5861464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0AB2CD-DEE6-49E3-B08D-38A1354E3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200D5B-B230-4C0C-8FB2-C24378FCB7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A75BA0-2455-4E3D-B3A6-62BA249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VXT SEM vs SV SEM: </a:t>
            </a:r>
            <a:r>
              <a:rPr lang="en-US" altLang="zh-CN" sz="2400" dirty="0" err="1"/>
              <a:t>PhaseNoise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=[100, -62.133, 1000, -71.072, 1e4, -83.607]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09426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PhaseNoise</a:t>
            </a:r>
            <a:r>
              <a:rPr lang="en-US" altLang="zh-CN" sz="2800" dirty="0"/>
              <a:t> </a:t>
            </a:r>
            <a:r>
              <a:rPr lang="en-US" altLang="zh-CN" sz="2400" dirty="0"/>
              <a:t>= </a:t>
            </a:r>
            <a:r>
              <a:rPr lang="en-US" altLang="zh-CN" sz="2400" dirty="0">
                <a:solidFill>
                  <a:srgbClr val="C00000"/>
                </a:solidFill>
              </a:rPr>
              <a:t>[100, -57.133, 1000, -66.072, 1e4, -78.607]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A443432-554B-4EDA-BF88-C4FDDF9A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2652218" cy="16587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AC5414E-F3E6-4EB8-922A-DB646418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16" y="1424458"/>
            <a:ext cx="3634019" cy="202936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3141E00-3C42-48D2-A687-541320CB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36" y="1424457"/>
            <a:ext cx="3786209" cy="202936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8B59F28-C12E-4A7E-B342-D5B1CAF1FFCD}"/>
              </a:ext>
            </a:extLst>
          </p:cNvPr>
          <p:cNvSpPr txBox="1"/>
          <p:nvPr/>
        </p:nvSpPr>
        <p:spPr>
          <a:xfrm>
            <a:off x="1392380" y="2772112"/>
            <a:ext cx="18738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EVM:-32.341dB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IQoffset:46.802dB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74CDAF9-5033-4D87-B315-D52EA53667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931"/>
          <a:stretch/>
        </p:blipFill>
        <p:spPr>
          <a:xfrm>
            <a:off x="449201" y="3509331"/>
            <a:ext cx="8657092" cy="39486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23835C3-3ACF-443E-AD91-4CC09EA81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79721"/>
            <a:ext cx="2932135" cy="145789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C71B10C-2A10-4D8A-975F-BF6ED0800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002" y="4116344"/>
            <a:ext cx="2785713" cy="209015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0F6B523-8DF5-42C6-9977-1CFF37455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618" y="4116344"/>
            <a:ext cx="3638927" cy="194151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56A17E1-5E71-4485-ACD7-F4FDA7F316CE}"/>
              </a:ext>
            </a:extLst>
          </p:cNvPr>
          <p:cNvSpPr txBox="1"/>
          <p:nvPr/>
        </p:nvSpPr>
        <p:spPr>
          <a:xfrm>
            <a:off x="1392380" y="5301530"/>
            <a:ext cx="19493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EVM:-32.359dB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:-46.343dB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62F26FD-0AA7-43E6-A9BF-8301565C94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9810"/>
          <a:stretch/>
        </p:blipFill>
        <p:spPr>
          <a:xfrm>
            <a:off x="449201" y="6129920"/>
            <a:ext cx="8657092" cy="3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27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41644D9-70FD-4E07-871C-2C9E020889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5886243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4B79AF-24B1-4546-BFBA-3997195AD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6AA508-A5C5-4FA2-9C07-CAE4454A2C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FE2FD01-E9CF-4334-A6F3-B861E21A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VXT SEM vs SV SEM: </a:t>
            </a:r>
            <a:r>
              <a:rPr lang="en-US" altLang="zh-CN" sz="2400" dirty="0" err="1"/>
              <a:t>PhaseNoise</a:t>
            </a:r>
            <a:r>
              <a:rPr lang="en-US" altLang="zh-CN" sz="2400" dirty="0"/>
              <a:t> = </a:t>
            </a:r>
            <a:r>
              <a:rPr lang="en-US" altLang="zh-CN" sz="2400" dirty="0">
                <a:solidFill>
                  <a:srgbClr val="C00000"/>
                </a:solidFill>
              </a:rPr>
              <a:t>[100, -57.133, 1000, -66.072, 1e4, -78.607]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4938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ADA5C8-32C5-4466-BEB8-0A644F285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06979F-A244-4A63-8C6C-5A721C9415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2EE113A-1E71-4E68-80C1-706C3370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</a:t>
            </a:r>
            <a:r>
              <a:rPr lang="en-US" altLang="zh-CN" dirty="0" err="1"/>
              <a:t>DAC_Nbits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07DE6FA-F5AE-4063-B21B-49DA09D88DF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238784273"/>
              </p:ext>
            </p:extLst>
          </p:nvPr>
        </p:nvGraphicFramePr>
        <p:xfrm>
          <a:off x="449200" y="1468733"/>
          <a:ext cx="11233890" cy="2852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89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484622">
                <a:tc>
                  <a:txBody>
                    <a:bodyPr/>
                    <a:lstStyle/>
                    <a:p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43086">
                <a:tc>
                  <a:txBody>
                    <a:bodyPr/>
                    <a:lstStyle/>
                    <a:p>
                      <a:r>
                        <a:rPr lang="en-US" altLang="zh-CN" dirty="0"/>
                        <a:t>DAC </a:t>
                      </a:r>
                      <a:r>
                        <a:rPr lang="en-US" altLang="zh-CN" dirty="0" err="1"/>
                        <a:t>Nbits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(Bits)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484622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-48.458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1.385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484622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-48.813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484622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-49.204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52.503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52.285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52.685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52.281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784132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D71E449-31AD-4847-8E97-C0A3A3ECC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10175"/>
              </p:ext>
            </p:extLst>
          </p:nvPr>
        </p:nvGraphicFramePr>
        <p:xfrm>
          <a:off x="449200" y="4439803"/>
          <a:ext cx="11233890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72315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44334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0029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PA_TOI(dBm)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962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DAC_Nbits</a:t>
            </a:r>
            <a:r>
              <a:rPr lang="en-US" altLang="zh-CN" sz="2800" dirty="0"/>
              <a:t>=14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BB78B4-0EC6-433E-B2B8-F8916C140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0" t="4581" b="11426"/>
          <a:stretch/>
        </p:blipFill>
        <p:spPr>
          <a:xfrm>
            <a:off x="449201" y="1638482"/>
            <a:ext cx="2430328" cy="16224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E0457A-EF3E-4724-9EE8-AA90C278A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15" y="1372361"/>
            <a:ext cx="3992611" cy="197894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F8B048F-17E6-4CA6-B8D4-230B473C6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652" y="1427115"/>
            <a:ext cx="4031835" cy="199841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0D2D477-5BAD-40A4-95D5-715FE3748767}"/>
              </a:ext>
            </a:extLst>
          </p:cNvPr>
          <p:cNvSpPr txBox="1"/>
          <p:nvPr/>
        </p:nvSpPr>
        <p:spPr>
          <a:xfrm>
            <a:off x="1059531" y="2820349"/>
            <a:ext cx="22879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EVM:-48.458dB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:-47.301dB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EFA850E-5A82-43DA-9780-85B53D9B94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55" b="64665"/>
          <a:stretch/>
        </p:blipFill>
        <p:spPr>
          <a:xfrm>
            <a:off x="412443" y="3472508"/>
            <a:ext cx="10432272" cy="4846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ED01919-A8F2-415B-8763-C7388DD738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27"/>
          <a:stretch/>
        </p:blipFill>
        <p:spPr>
          <a:xfrm>
            <a:off x="412443" y="4240992"/>
            <a:ext cx="2656042" cy="154005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78E38A0-11A5-4135-AE4E-BE23363D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487" y="4173983"/>
            <a:ext cx="3773739" cy="176346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8690B26-273B-45F3-BE26-3782C75C4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7973" y="4240992"/>
            <a:ext cx="2822242" cy="168683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64F0F2D-2B9C-4BD6-8D3B-52AA812A30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3739"/>
          <a:stretch/>
        </p:blipFill>
        <p:spPr>
          <a:xfrm>
            <a:off x="481515" y="6007785"/>
            <a:ext cx="10363200" cy="473173"/>
          </a:xfrm>
          <a:prstGeom prst="rect">
            <a:avLst/>
          </a:prstGeom>
        </p:spPr>
      </p:pic>
      <p:sp>
        <p:nvSpPr>
          <p:cNvPr id="39" name="文本框 8">
            <a:extLst>
              <a:ext uri="{FF2B5EF4-FFF2-40B4-BE49-F238E27FC236}">
                <a16:creationId xmlns:a16="http://schemas.microsoft.com/office/drawing/2014/main" id="{7C7CAC43-BC08-4965-A787-8C26E932E87F}"/>
              </a:ext>
            </a:extLst>
          </p:cNvPr>
          <p:cNvSpPr txBox="1"/>
          <p:nvPr/>
        </p:nvSpPr>
        <p:spPr>
          <a:xfrm>
            <a:off x="1240477" y="5385758"/>
            <a:ext cx="19934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EVM:-49.843dB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:-47.106dB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545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85A32-4746-474D-A3A7-43DC7B4C7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29A879-6F1A-4746-814C-9C78DC8102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028EA73-ED3C-4FDC-9998-53E58C14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SV SEM: </a:t>
            </a:r>
            <a:r>
              <a:rPr lang="en-US" altLang="zh-CN" dirty="0" err="1"/>
              <a:t>DAC_Nbits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98D6AF-7D49-40D3-810D-86502AB61E3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03069"/>
            <a:ext cx="905935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25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DAC_Nbits</a:t>
            </a:r>
            <a:r>
              <a:rPr lang="en-US" altLang="zh-CN" sz="2800" dirty="0"/>
              <a:t>=12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5C27D01-1DEE-4DDE-BDC2-5F8A2918C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0" t="11999" b="12255"/>
          <a:stretch/>
        </p:blipFill>
        <p:spPr>
          <a:xfrm>
            <a:off x="449201" y="1696334"/>
            <a:ext cx="2714407" cy="163418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5DCDEAC-160A-4657-AC11-1313F0D8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55" y="1387739"/>
            <a:ext cx="3749187" cy="206425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393B80F-A1CB-43D9-95D4-B597E524A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138" y="1387739"/>
            <a:ext cx="3749187" cy="194278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3BF56C6-9CF2-49C0-9AE1-6AE85D20BA5C}"/>
              </a:ext>
            </a:extLst>
          </p:cNvPr>
          <p:cNvSpPr txBox="1"/>
          <p:nvPr/>
        </p:nvSpPr>
        <p:spPr>
          <a:xfrm>
            <a:off x="1137927" y="2776524"/>
            <a:ext cx="21129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EVM:-48.434dB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:-47.231dB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AE402EC-4373-43B7-985E-55624CA8D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227"/>
          <a:stretch/>
        </p:blipFill>
        <p:spPr>
          <a:xfrm>
            <a:off x="449201" y="3498972"/>
            <a:ext cx="10182225" cy="46853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5D40977-B119-4158-AF62-48C11A1752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9" t="8333" r="6197" b="15513"/>
          <a:stretch/>
        </p:blipFill>
        <p:spPr>
          <a:xfrm>
            <a:off x="449201" y="4320957"/>
            <a:ext cx="2770232" cy="146008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01232A1-9C8A-4A1C-AD52-219615F09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385" y="4181674"/>
            <a:ext cx="2770232" cy="192331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B5485BA-86C0-483B-B36E-1E8FF2D42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1779" y="4135951"/>
            <a:ext cx="3908181" cy="1969302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4E5D3D3E-8831-407A-85C8-B3F0C0C34723}"/>
              </a:ext>
            </a:extLst>
          </p:cNvPr>
          <p:cNvSpPr txBox="1"/>
          <p:nvPr/>
        </p:nvSpPr>
        <p:spPr>
          <a:xfrm>
            <a:off x="1418584" y="5368405"/>
            <a:ext cx="237427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EVM:-48.813dB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:-47.094dB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4072B63-E121-44DE-B757-BAEBAE272C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5841"/>
          <a:stretch/>
        </p:blipFill>
        <p:spPr>
          <a:xfrm>
            <a:off x="504967" y="6080107"/>
            <a:ext cx="10506075" cy="49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6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D08D56-A60B-4514-B92D-DD8E8B6AC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224342-FC26-43EE-B393-1962832434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AE37F12-C0CB-4FB0-BBD7-3AEE7CC6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SV SEM: </a:t>
            </a:r>
            <a:r>
              <a:rPr lang="en-US" altLang="zh-CN" dirty="0" err="1"/>
              <a:t>DAC_Nbits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F10710B-93A9-4AC3-9545-18EE84700B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36742" y="1641734"/>
            <a:ext cx="8076378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 </a:t>
            </a:r>
            <a:r>
              <a:rPr lang="en-US" altLang="zh-CN" sz="2800" dirty="0" err="1"/>
              <a:t>DAC_Nbits</a:t>
            </a:r>
            <a:r>
              <a:rPr lang="en-US" altLang="zh-CN" sz="2800" dirty="0"/>
              <a:t>=10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406AA3-6E8D-444E-B67B-BA1F8A51C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06" b="8867"/>
          <a:stretch/>
        </p:blipFill>
        <p:spPr>
          <a:xfrm>
            <a:off x="449201" y="1572808"/>
            <a:ext cx="2765339" cy="173266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8B62E0F-D1BD-467F-ACEB-524A6F416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9" y="1414176"/>
            <a:ext cx="3350969" cy="18632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A5C939F-8666-4F61-A9BB-386AA534C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456" y="1372361"/>
            <a:ext cx="3655062" cy="1815234"/>
          </a:xfrm>
          <a:prstGeom prst="rect">
            <a:avLst/>
          </a:prstGeom>
        </p:spPr>
      </p:pic>
      <p:sp>
        <p:nvSpPr>
          <p:cNvPr id="25" name="文本框 1">
            <a:extLst>
              <a:ext uri="{FF2B5EF4-FFF2-40B4-BE49-F238E27FC236}">
                <a16:creationId xmlns:a16="http://schemas.microsoft.com/office/drawing/2014/main" id="{D6BD88EF-E8BD-49FF-8993-8C29D4725678}"/>
              </a:ext>
            </a:extLst>
          </p:cNvPr>
          <p:cNvSpPr txBox="1"/>
          <p:nvPr/>
        </p:nvSpPr>
        <p:spPr>
          <a:xfrm>
            <a:off x="1272922" y="2707218"/>
            <a:ext cx="24138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EVM:-48.299dB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:-47.494dB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EF464AA-1951-4E21-8B15-0C5B2ACD7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622"/>
          <a:stretch/>
        </p:blipFill>
        <p:spPr>
          <a:xfrm>
            <a:off x="449201" y="3392176"/>
            <a:ext cx="10572750" cy="49244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BF672BF-E6CF-4DC6-AB2C-A89490A3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38242"/>
            <a:ext cx="2803357" cy="149015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F64C047-662A-43D7-9167-E24AC5168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1001" y="4246348"/>
            <a:ext cx="2285177" cy="17335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6B5216E-47ED-4E0F-9829-7A7C01D60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725" y="4128469"/>
            <a:ext cx="3647329" cy="1921824"/>
          </a:xfrm>
          <a:prstGeom prst="rect">
            <a:avLst/>
          </a:prstGeom>
        </p:spPr>
      </p:pic>
      <p:sp>
        <p:nvSpPr>
          <p:cNvPr id="38" name="文本框 1">
            <a:extLst>
              <a:ext uri="{FF2B5EF4-FFF2-40B4-BE49-F238E27FC236}">
                <a16:creationId xmlns:a16="http://schemas.microsoft.com/office/drawing/2014/main" id="{9685C64B-418E-4BCF-8981-A7DA213ECCBA}"/>
              </a:ext>
            </a:extLst>
          </p:cNvPr>
          <p:cNvSpPr txBox="1"/>
          <p:nvPr/>
        </p:nvSpPr>
        <p:spPr>
          <a:xfrm>
            <a:off x="1293851" y="5319150"/>
            <a:ext cx="27118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EVM:-49.204dB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:-47.121dB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A7B3674-C342-4292-9CE2-82A6AC4AB6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328"/>
          <a:stretch/>
        </p:blipFill>
        <p:spPr>
          <a:xfrm>
            <a:off x="601601" y="6126033"/>
            <a:ext cx="10267950" cy="4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2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3715D4-FE29-4858-857D-74314C14B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08CD98-4974-4FCD-9843-26316C1448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CEE7643-36CB-40E8-B912-F9CE2F65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SV SEM: </a:t>
            </a:r>
            <a:r>
              <a:rPr lang="en-US" altLang="zh-CN" dirty="0" err="1"/>
              <a:t>DAC_Nbits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1DE332B-6013-41C4-BFBA-8E69B4BA734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51257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7C03-00A3-44CF-A4FC-1406AF3891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9227E-36A6-4A48-9376-AD8D4EC270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40E2DF-C62F-4B53-873C-93B139CA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</a:t>
            </a:r>
            <a:r>
              <a:rPr lang="zh-CN" altLang="en-US" dirty="0"/>
              <a:t>结合</a:t>
            </a:r>
            <a:r>
              <a:rPr lang="en-US" altLang="zh-CN" dirty="0"/>
              <a:t>VXT-II </a:t>
            </a:r>
            <a:r>
              <a:rPr lang="zh-CN" altLang="en-US" dirty="0"/>
              <a:t>发射端指标测试验证流程图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5256B14-EB59-43D5-92EE-05CCB41C2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67" y="16497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A813548D-C8BE-48F1-826E-231C0946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785" y="2237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" name="Rectangle 57">
            <a:extLst>
              <a:ext uri="{FF2B5EF4-FFF2-40B4-BE49-F238E27FC236}">
                <a16:creationId xmlns:a16="http://schemas.microsoft.com/office/drawing/2014/main" id="{E586389C-5CB3-43E9-B6B0-8D5776AD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62" y="20782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6DCCDCB-1695-475B-B331-37F93FDC7174}"/>
              </a:ext>
            </a:extLst>
          </p:cNvPr>
          <p:cNvGrpSpPr/>
          <p:nvPr/>
        </p:nvGrpSpPr>
        <p:grpSpPr>
          <a:xfrm>
            <a:off x="392339" y="1390708"/>
            <a:ext cx="11366256" cy="1164724"/>
            <a:chOff x="248129" y="3377634"/>
            <a:chExt cx="11366256" cy="950199"/>
          </a:xfrm>
        </p:grpSpPr>
        <p:sp>
          <p:nvSpPr>
            <p:cNvPr id="58" name="Rectangle 17">
              <a:extLst>
                <a:ext uri="{FF2B5EF4-FFF2-40B4-BE49-F238E27FC236}">
                  <a16:creationId xmlns:a16="http://schemas.microsoft.com/office/drawing/2014/main" id="{4B050C89-46EF-41C1-96ED-CB4E2727C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29" y="3438518"/>
              <a:ext cx="1129931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SV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产生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5G NR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SISO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理想基带信号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68F7A700-4B86-49F4-97C9-720F40052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127" y="3414127"/>
              <a:ext cx="903492" cy="8443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Tx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射频器件非理想因素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id="{64195E25-D6E8-4609-B12C-CEEF41D2B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982" y="3423453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下载到</a:t>
              </a:r>
              <a:r>
                <a:rPr lang="en-US" altLang="zh-CN" sz="1000" dirty="0">
                  <a:latin typeface="Arial" panose="020B0604020202020204" pitchFamily="34" charset="0"/>
                  <a:cs typeface="SimSun" panose="02010600030101010101" pitchFamily="2" charset="-122"/>
                </a:rPr>
                <a:t>VXT-||</a:t>
              </a:r>
              <a:r>
                <a:rPr lang="zh-CN" altLang="en-US" sz="1000" dirty="0">
                  <a:latin typeface="Arial" panose="020B0604020202020204" pitchFamily="34" charset="0"/>
                  <a:cs typeface="SimSun" panose="02010600030101010101" pitchFamily="2" charset="-122"/>
                </a:rPr>
                <a:t>原型机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AutoShape 13">
              <a:extLst>
                <a:ext uri="{FF2B5EF4-FFF2-40B4-BE49-F238E27FC236}">
                  <a16:creationId xmlns:a16="http://schemas.microsoft.com/office/drawing/2014/main" id="{34512681-2123-4025-863E-0D28BFF73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3172" y="3866795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utoShape 12">
              <a:extLst>
                <a:ext uri="{FF2B5EF4-FFF2-40B4-BE49-F238E27FC236}">
                  <a16:creationId xmlns:a16="http://schemas.microsoft.com/office/drawing/2014/main" id="{829E2BDB-412D-431F-B4CC-C1C41D76D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0623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AutoShape 11">
              <a:extLst>
                <a:ext uri="{FF2B5EF4-FFF2-40B4-BE49-F238E27FC236}">
                  <a16:creationId xmlns:a16="http://schemas.microsoft.com/office/drawing/2014/main" id="{C15EF228-1457-4F4A-BC8E-D3F78D184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1974" y="3851013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B9769ABC-B55C-4A0A-8BD0-5242C6548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684" y="3431345"/>
              <a:ext cx="1089172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需带入用户天线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C87553F8-1C10-4B50-A08E-0E80E0385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45" y="3414127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需要经过暗室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AutoShape 6">
              <a:extLst>
                <a:ext uri="{FF2B5EF4-FFF2-40B4-BE49-F238E27FC236}">
                  <a16:creationId xmlns:a16="http://schemas.microsoft.com/office/drawing/2014/main" id="{786652EF-C516-46C3-A98E-8FBE56650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325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AutoShape 11">
              <a:extLst>
                <a:ext uri="{FF2B5EF4-FFF2-40B4-BE49-F238E27FC236}">
                  <a16:creationId xmlns:a16="http://schemas.microsoft.com/office/drawing/2014/main" id="{1996E7C9-5161-4A03-9CCC-CDE21D12F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389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F4B5EADC-DE3D-43B2-B2C5-E4A9B73FE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8025" y="3406671"/>
              <a:ext cx="963121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测试需经过暗室接收天线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AutoShape 11">
              <a:extLst>
                <a:ext uri="{FF2B5EF4-FFF2-40B4-BE49-F238E27FC236}">
                  <a16:creationId xmlns:a16="http://schemas.microsoft.com/office/drawing/2014/main" id="{EE04E391-AE45-4252-8A06-7D3817575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6908" y="3804616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F860FC89-0B88-49B9-AD6C-DC4E70A1F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711" y="3401088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VXT-|| 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原型机收端接收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AutoShape 11">
              <a:extLst>
                <a:ext uri="{FF2B5EF4-FFF2-40B4-BE49-F238E27FC236}">
                  <a16:creationId xmlns:a16="http://schemas.microsoft.com/office/drawing/2014/main" id="{C4BA09BF-F9BC-4838-8B49-3DFE8771A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0178" y="3792419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F2A2397-6A1B-4567-8276-A7DB7FD5B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4932" y="3401088"/>
              <a:ext cx="1003879" cy="7826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latin typeface="Arial" panose="020B0604020202020204" pitchFamily="34" charset="0"/>
                  <a:cs typeface="SimSun" panose="02010600030101010101" pitchFamily="2" charset="-122"/>
                </a:rPr>
                <a:t>VSA</a:t>
              </a:r>
              <a:r>
                <a:rPr lang="zh-CN" altLang="en-US" sz="1000" dirty="0">
                  <a:latin typeface="Arial" panose="020B0604020202020204" pitchFamily="34" charset="0"/>
                  <a:cs typeface="SimSun" panose="02010600030101010101" pitchFamily="2" charset="-122"/>
                </a:rPr>
                <a:t>将信号送回到</a:t>
              </a:r>
              <a:r>
                <a:rPr lang="en-US" altLang="zh-CN" sz="1000" dirty="0" err="1">
                  <a:latin typeface="Arial" panose="020B0604020202020204" pitchFamily="34" charset="0"/>
                  <a:cs typeface="SimSun" panose="02010600030101010101" pitchFamily="2" charset="-122"/>
                </a:rPr>
                <a:t>SystemVue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73" name="AutoShape 12">
              <a:extLst>
                <a:ext uri="{FF2B5EF4-FFF2-40B4-BE49-F238E27FC236}">
                  <a16:creationId xmlns:a16="http://schemas.microsoft.com/office/drawing/2014/main" id="{05D54CAC-E027-4C4E-8FCB-7FBF59369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8811" y="378573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4">
              <a:extLst>
                <a:ext uri="{FF2B5EF4-FFF2-40B4-BE49-F238E27FC236}">
                  <a16:creationId xmlns:a16="http://schemas.microsoft.com/office/drawing/2014/main" id="{08367479-BB21-462C-867F-7B0E39287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4737" y="3403151"/>
              <a:ext cx="1003879" cy="7826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cs typeface="SimSun" panose="02010600030101010101" pitchFamily="2" charset="-122"/>
                </a:rPr>
                <a:t>测量基站发射端指标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76" name="AutoShape 12">
              <a:extLst>
                <a:ext uri="{FF2B5EF4-FFF2-40B4-BE49-F238E27FC236}">
                  <a16:creationId xmlns:a16="http://schemas.microsoft.com/office/drawing/2014/main" id="{B189F6EE-DB6D-438F-90FA-096B19C54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9631" y="3768965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48CB1F-1C7C-4FB9-B266-565F025216AD}"/>
                </a:ext>
              </a:extLst>
            </p:cNvPr>
            <p:cNvSpPr/>
            <p:nvPr/>
          </p:nvSpPr>
          <p:spPr>
            <a:xfrm>
              <a:off x="251199" y="3377634"/>
              <a:ext cx="11363186" cy="9501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</p:grpSp>
      <p:sp>
        <p:nvSpPr>
          <p:cNvPr id="83" name="箭头: 下 82">
            <a:extLst>
              <a:ext uri="{FF2B5EF4-FFF2-40B4-BE49-F238E27FC236}">
                <a16:creationId xmlns:a16="http://schemas.microsoft.com/office/drawing/2014/main" id="{CBF249BE-0173-4BCA-BF63-8634E456C3A5}"/>
              </a:ext>
            </a:extLst>
          </p:cNvPr>
          <p:cNvSpPr/>
          <p:nvPr/>
        </p:nvSpPr>
        <p:spPr>
          <a:xfrm>
            <a:off x="2024539" y="2514037"/>
            <a:ext cx="335164" cy="50413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CD0C19D3-9E27-43A3-AAFF-B10A745AFC57}"/>
              </a:ext>
            </a:extLst>
          </p:cNvPr>
          <p:cNvGrpSpPr/>
          <p:nvPr/>
        </p:nvGrpSpPr>
        <p:grpSpPr>
          <a:xfrm>
            <a:off x="392339" y="3070638"/>
            <a:ext cx="7974291" cy="3111710"/>
            <a:chOff x="370567" y="2668575"/>
            <a:chExt cx="7974291" cy="3111710"/>
          </a:xfrm>
        </p:grpSpPr>
        <p:sp>
          <p:nvSpPr>
            <p:cNvPr id="85" name="Rectangle 17">
              <a:extLst>
                <a:ext uri="{FF2B5EF4-FFF2-40B4-BE49-F238E27FC236}">
                  <a16:creationId xmlns:a16="http://schemas.microsoft.com/office/drawing/2014/main" id="{685E7240-8987-42A0-8767-E815F66A1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89" y="4215165"/>
              <a:ext cx="1129931" cy="6290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5G NR</a:t>
              </a:r>
              <a:r>
                <a:rPr kumimoji="0" lang="zh-CN" altLang="en-US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SISO Ideal Signal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16">
              <a:extLst>
                <a:ext uri="{FF2B5EF4-FFF2-40B4-BE49-F238E27FC236}">
                  <a16:creationId xmlns:a16="http://schemas.microsoft.com/office/drawing/2014/main" id="{FCE97332-9A9E-497A-9958-3C27EBDC5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4650" y="4225335"/>
              <a:ext cx="715826" cy="6534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DAC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15">
              <a:extLst>
                <a:ext uri="{FF2B5EF4-FFF2-40B4-BE49-F238E27FC236}">
                  <a16:creationId xmlns:a16="http://schemas.microsoft.com/office/drawing/2014/main" id="{A59D5E75-D2F8-48EA-8156-9F9C420D9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525" y="4245422"/>
              <a:ext cx="893997" cy="6290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Modulator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AutoShape 13">
              <a:extLst>
                <a:ext uri="{FF2B5EF4-FFF2-40B4-BE49-F238E27FC236}">
                  <a16:creationId xmlns:a16="http://schemas.microsoft.com/office/drawing/2014/main" id="{B4460E68-A77D-481F-91E7-D5E9F90E7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668" y="4591890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AutoShape 12">
              <a:extLst>
                <a:ext uri="{FF2B5EF4-FFF2-40B4-BE49-F238E27FC236}">
                  <a16:creationId xmlns:a16="http://schemas.microsoft.com/office/drawing/2014/main" id="{974657BB-8CA1-4261-B1D1-8E57D164A5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0476" y="4576108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AutoShape 11">
              <a:extLst>
                <a:ext uri="{FF2B5EF4-FFF2-40B4-BE49-F238E27FC236}">
                  <a16:creationId xmlns:a16="http://schemas.microsoft.com/office/drawing/2014/main" id="{DCCCE85F-ACF4-40BE-B163-40A9F957A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2512" y="4529226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AutoShape 6">
              <a:extLst>
                <a:ext uri="{FF2B5EF4-FFF2-40B4-BE49-F238E27FC236}">
                  <a16:creationId xmlns:a16="http://schemas.microsoft.com/office/drawing/2014/main" id="{7FF5C632-FD05-4B93-9388-8C3D9DE19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2959" y="4526715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AutoShape 11">
              <a:extLst>
                <a:ext uri="{FF2B5EF4-FFF2-40B4-BE49-F238E27FC236}">
                  <a16:creationId xmlns:a16="http://schemas.microsoft.com/office/drawing/2014/main" id="{7D2A0D1A-81D6-4D1E-8249-0F040258A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0548" y="4529963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">
              <a:extLst>
                <a:ext uri="{FF2B5EF4-FFF2-40B4-BE49-F238E27FC236}">
                  <a16:creationId xmlns:a16="http://schemas.microsoft.com/office/drawing/2014/main" id="{8E2FD5A9-84EF-43BD-9861-5987786CF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5302" y="4169614"/>
              <a:ext cx="681100" cy="7093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filter</a:t>
              </a:r>
              <a:endParaRPr kumimoji="0" lang="zh-CN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8C85F52-3954-4843-87A3-22A5A45EBEA3}"/>
                </a:ext>
              </a:extLst>
            </p:cNvPr>
            <p:cNvSpPr/>
            <p:nvPr/>
          </p:nvSpPr>
          <p:spPr>
            <a:xfrm>
              <a:off x="370567" y="2668575"/>
              <a:ext cx="7974291" cy="3111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FC48A902-BA42-42B4-9911-BAC55D286F74}"/>
                </a:ext>
              </a:extLst>
            </p:cNvPr>
            <p:cNvGrpSpPr/>
            <p:nvPr/>
          </p:nvGrpSpPr>
          <p:grpSpPr>
            <a:xfrm>
              <a:off x="2337931" y="3274213"/>
              <a:ext cx="945468" cy="786689"/>
              <a:chOff x="2477086" y="2595873"/>
              <a:chExt cx="903492" cy="819966"/>
            </a:xfrm>
          </p:grpSpPr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8B406A5B-39CC-4DDD-9FB0-0BD30A374C6C}"/>
                  </a:ext>
                </a:extLst>
              </p:cNvPr>
              <p:cNvSpPr/>
              <p:nvPr/>
            </p:nvSpPr>
            <p:spPr>
              <a:xfrm>
                <a:off x="2477086" y="2595873"/>
                <a:ext cx="903492" cy="81996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96C4886F-3C36-43F2-B795-B5D68EE1A7F0}"/>
                  </a:ext>
                </a:extLst>
              </p:cNvPr>
              <p:cNvSpPr txBox="1"/>
              <p:nvPr/>
            </p:nvSpPr>
            <p:spPr>
              <a:xfrm>
                <a:off x="2605426" y="2809187"/>
                <a:ext cx="646821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Oscillator</a:t>
                </a:r>
                <a:endParaRPr lang="zh-CN" alt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B334326-4360-471E-857B-A546241F76E8}"/>
                </a:ext>
              </a:extLst>
            </p:cNvPr>
            <p:cNvGrpSpPr/>
            <p:nvPr/>
          </p:nvGrpSpPr>
          <p:grpSpPr>
            <a:xfrm>
              <a:off x="4357234" y="4106504"/>
              <a:ext cx="903492" cy="819966"/>
              <a:chOff x="2477086" y="2595873"/>
              <a:chExt cx="903492" cy="819966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B635725E-591C-4074-9CBD-28EBE194C1A4}"/>
                  </a:ext>
                </a:extLst>
              </p:cNvPr>
              <p:cNvSpPr/>
              <p:nvPr/>
            </p:nvSpPr>
            <p:spPr>
              <a:xfrm>
                <a:off x="2477086" y="2595873"/>
                <a:ext cx="903492" cy="81996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961EDB2F-7CFD-4011-BE8A-54EB82B72E3D}"/>
                  </a:ext>
                </a:extLst>
              </p:cNvPr>
              <p:cNvSpPr txBox="1"/>
              <p:nvPr/>
            </p:nvSpPr>
            <p:spPr>
              <a:xfrm>
                <a:off x="2605426" y="2809187"/>
                <a:ext cx="646821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Mixer</a:t>
                </a:r>
                <a:endParaRPr lang="zh-CN" alt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cxnSp>
          <p:nvCxnSpPr>
            <p:cNvPr id="114" name="连接符: 肘形 113">
              <a:extLst>
                <a:ext uri="{FF2B5EF4-FFF2-40B4-BE49-F238E27FC236}">
                  <a16:creationId xmlns:a16="http://schemas.microsoft.com/office/drawing/2014/main" id="{8C8F1CEB-F419-40B6-8619-332536F60FAD}"/>
                </a:ext>
              </a:extLst>
            </p:cNvPr>
            <p:cNvCxnSpPr>
              <a:cxnSpLocks/>
              <a:stCxn id="104" idx="6"/>
              <a:endCxn id="87" idx="0"/>
            </p:cNvCxnSpPr>
            <p:nvPr/>
          </p:nvCxnSpPr>
          <p:spPr>
            <a:xfrm>
              <a:off x="3283399" y="3667558"/>
              <a:ext cx="253125" cy="57786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C3473522-4B80-4E37-A662-4EC7CE6E3BBE}"/>
                </a:ext>
              </a:extLst>
            </p:cNvPr>
            <p:cNvGrpSpPr/>
            <p:nvPr/>
          </p:nvGrpSpPr>
          <p:grpSpPr>
            <a:xfrm>
              <a:off x="3645686" y="3343198"/>
              <a:ext cx="945468" cy="786689"/>
              <a:chOff x="2477086" y="2595873"/>
              <a:chExt cx="903492" cy="819966"/>
            </a:xfrm>
          </p:grpSpPr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C0418EB4-6B97-4B6F-A261-327DB32C24AA}"/>
                  </a:ext>
                </a:extLst>
              </p:cNvPr>
              <p:cNvSpPr/>
              <p:nvPr/>
            </p:nvSpPr>
            <p:spPr>
              <a:xfrm>
                <a:off x="2477086" y="2595873"/>
                <a:ext cx="903492" cy="81996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E888961E-B9CD-4E5B-9B96-59840DF62E9B}"/>
                  </a:ext>
                </a:extLst>
              </p:cNvPr>
              <p:cNvSpPr txBox="1"/>
              <p:nvPr/>
            </p:nvSpPr>
            <p:spPr>
              <a:xfrm>
                <a:off x="2605426" y="2809187"/>
                <a:ext cx="646821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Oscillator</a:t>
                </a:r>
                <a:endParaRPr lang="zh-CN" alt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cxnSp>
          <p:nvCxnSpPr>
            <p:cNvPr id="119" name="连接符: 肘形 118">
              <a:extLst>
                <a:ext uri="{FF2B5EF4-FFF2-40B4-BE49-F238E27FC236}">
                  <a16:creationId xmlns:a16="http://schemas.microsoft.com/office/drawing/2014/main" id="{5E4A9563-427D-49B5-975B-B1B0805F672A}"/>
                </a:ext>
              </a:extLst>
            </p:cNvPr>
            <p:cNvCxnSpPr>
              <a:stCxn id="116" idx="6"/>
              <a:endCxn id="108" idx="0"/>
            </p:cNvCxnSpPr>
            <p:nvPr/>
          </p:nvCxnSpPr>
          <p:spPr>
            <a:xfrm>
              <a:off x="4591154" y="3736543"/>
              <a:ext cx="217826" cy="36996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A55E55AE-C050-4E20-91F6-94C5D41F3E4B}"/>
                </a:ext>
              </a:extLst>
            </p:cNvPr>
            <p:cNvGrpSpPr/>
            <p:nvPr/>
          </p:nvGrpSpPr>
          <p:grpSpPr>
            <a:xfrm>
              <a:off x="5606703" y="4049191"/>
              <a:ext cx="1053845" cy="950199"/>
              <a:chOff x="5367847" y="4667019"/>
              <a:chExt cx="1117793" cy="1057866"/>
            </a:xfrm>
          </p:grpSpPr>
          <p:sp>
            <p:nvSpPr>
              <p:cNvPr id="120" name="流程图: 摘录 119">
                <a:extLst>
                  <a:ext uri="{FF2B5EF4-FFF2-40B4-BE49-F238E27FC236}">
                    <a16:creationId xmlns:a16="http://schemas.microsoft.com/office/drawing/2014/main" id="{5A43C132-6747-4F0A-9463-D18113AEDCCF}"/>
                  </a:ext>
                </a:extLst>
              </p:cNvPr>
              <p:cNvSpPr/>
              <p:nvPr/>
            </p:nvSpPr>
            <p:spPr>
              <a:xfrm rot="5400000">
                <a:off x="5397811" y="4637055"/>
                <a:ext cx="1057866" cy="1117793"/>
              </a:xfrm>
              <a:prstGeom prst="flowChartExtra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9AC9EEC0-109D-447A-877A-0DE6C53105D9}"/>
                  </a:ext>
                </a:extLst>
              </p:cNvPr>
              <p:cNvSpPr txBox="1"/>
              <p:nvPr/>
            </p:nvSpPr>
            <p:spPr>
              <a:xfrm>
                <a:off x="5401531" y="5032946"/>
                <a:ext cx="813619" cy="21544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Amplifier</a:t>
                </a:r>
                <a:endParaRPr lang="zh-CN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23" name="AutoShape 11">
              <a:extLst>
                <a:ext uri="{FF2B5EF4-FFF2-40B4-BE49-F238E27FC236}">
                  <a16:creationId xmlns:a16="http://schemas.microsoft.com/office/drawing/2014/main" id="{FDB1B3B4-C59F-41B4-B426-BE499A60C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6402" y="4516487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616F16F2-CD22-48C9-80DD-C7F085F0CF5D}"/>
                </a:ext>
              </a:extLst>
            </p:cNvPr>
            <p:cNvSpPr txBox="1"/>
            <p:nvPr/>
          </p:nvSpPr>
          <p:spPr>
            <a:xfrm>
              <a:off x="1779297" y="5105200"/>
              <a:ext cx="1146531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DAC_Nbits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EABBBE24-3A3E-4A8C-9CE3-FC7F38A268D8}"/>
                </a:ext>
              </a:extLst>
            </p:cNvPr>
            <p:cNvSpPr txBox="1"/>
            <p:nvPr/>
          </p:nvSpPr>
          <p:spPr>
            <a:xfrm>
              <a:off x="2964159" y="5102035"/>
              <a:ext cx="1631660" cy="43088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IQ offset</a:t>
              </a:r>
            </a:p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Gain Imbalance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03CE37E5-D0ED-4D90-8DDC-05566209362F}"/>
                </a:ext>
              </a:extLst>
            </p:cNvPr>
            <p:cNvSpPr txBox="1"/>
            <p:nvPr/>
          </p:nvSpPr>
          <p:spPr>
            <a:xfrm>
              <a:off x="4825885" y="3210093"/>
              <a:ext cx="763170" cy="43088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Phase Noise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8D48A71F-C6F3-4D29-A368-5EDD2D026AFA}"/>
                </a:ext>
              </a:extLst>
            </p:cNvPr>
            <p:cNvSpPr txBox="1"/>
            <p:nvPr/>
          </p:nvSpPr>
          <p:spPr>
            <a:xfrm>
              <a:off x="5581330" y="5170722"/>
              <a:ext cx="1117179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PA_TOIout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3025B537-2155-4B62-981E-CED18C9EF6A0}"/>
                </a:ext>
              </a:extLst>
            </p:cNvPr>
            <p:cNvCxnSpPr>
              <a:stCxn id="124" idx="0"/>
              <a:endCxn id="86" idx="2"/>
            </p:cNvCxnSpPr>
            <p:nvPr/>
          </p:nvCxnSpPr>
          <p:spPr>
            <a:xfrm flipV="1">
              <a:off x="2352563" y="4878815"/>
              <a:ext cx="0" cy="226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30D9ADE0-A317-47BE-9036-3A69553B5341}"/>
                </a:ext>
              </a:extLst>
            </p:cNvPr>
            <p:cNvCxnSpPr>
              <a:stCxn id="127" idx="0"/>
              <a:endCxn id="120" idx="3"/>
            </p:cNvCxnSpPr>
            <p:nvPr/>
          </p:nvCxnSpPr>
          <p:spPr>
            <a:xfrm flipH="1" flipV="1">
              <a:off x="6133625" y="4761840"/>
              <a:ext cx="6295" cy="408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9C8F44E2-DED0-4FC1-A51A-1D49AF594EB5}"/>
                </a:ext>
              </a:extLst>
            </p:cNvPr>
            <p:cNvCxnSpPr>
              <a:stCxn id="126" idx="1"/>
              <a:endCxn id="116" idx="7"/>
            </p:cNvCxnSpPr>
            <p:nvPr/>
          </p:nvCxnSpPr>
          <p:spPr>
            <a:xfrm flipH="1">
              <a:off x="4452693" y="3425537"/>
              <a:ext cx="373192" cy="328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A4E0DC12-1335-4267-BD89-C3D662A5EF86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 flipV="1">
              <a:off x="3513549" y="4874512"/>
              <a:ext cx="22975" cy="2168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1EAEF6AF-98D6-43D0-85CA-BC5BEBB1F6CE}"/>
                </a:ext>
              </a:extLst>
            </p:cNvPr>
            <p:cNvSpPr txBox="1"/>
            <p:nvPr/>
          </p:nvSpPr>
          <p:spPr>
            <a:xfrm>
              <a:off x="2605426" y="2749543"/>
              <a:ext cx="26553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带入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射频非理想因素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881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6F9499-26B9-4317-8ADE-15AA0C1558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5CF8D6-18A0-45F4-AF89-79E810B9F3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24F55BF-1620-4CD3-A17A-267628B4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Gain Imbalance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3C38941-EE3E-4E19-A46A-0D5D28717EC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23423617"/>
              </p:ext>
            </p:extLst>
          </p:nvPr>
        </p:nvGraphicFramePr>
        <p:xfrm>
          <a:off x="449201" y="1370282"/>
          <a:ext cx="11601649" cy="3383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394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977935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60165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493839">
                <a:tc>
                  <a:txBody>
                    <a:bodyPr/>
                    <a:lstStyle/>
                    <a:p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53414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 Imbalance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493839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493839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-47.5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493839"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-42.374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-43.165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362418"/>
                  </a:ext>
                </a:extLst>
              </a:tr>
              <a:tr h="493839"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-34.544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-34.746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54.308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714927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0672291D-4C92-4E10-A42C-3324C3607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692582"/>
              </p:ext>
            </p:extLst>
          </p:nvPr>
        </p:nvGraphicFramePr>
        <p:xfrm>
          <a:off x="449200" y="4670947"/>
          <a:ext cx="11601648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PA_TOI(dBm)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DAC_Nbits</a:t>
                      </a:r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64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Gain Imbalance=0.02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8B9B375-35E8-4242-B388-B221833A0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22" t="9706" b="10767"/>
          <a:stretch/>
        </p:blipFill>
        <p:spPr>
          <a:xfrm>
            <a:off x="449201" y="1638482"/>
            <a:ext cx="2605084" cy="164936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8FBB499-922A-4560-84D3-02A0DFAA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601" y="1418735"/>
            <a:ext cx="3876966" cy="212564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8293D16-DA73-43EA-921E-8C2B0701E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557" y="1418735"/>
            <a:ext cx="3730011" cy="1957732"/>
          </a:xfrm>
          <a:prstGeom prst="rect">
            <a:avLst/>
          </a:prstGeom>
        </p:spPr>
      </p:pic>
      <p:sp>
        <p:nvSpPr>
          <p:cNvPr id="33" name="文本框 1">
            <a:extLst>
              <a:ext uri="{FF2B5EF4-FFF2-40B4-BE49-F238E27FC236}">
                <a16:creationId xmlns:a16="http://schemas.microsoft.com/office/drawing/2014/main" id="{4812F67E-BDF9-4BAC-B256-32C8959024D2}"/>
              </a:ext>
            </a:extLst>
          </p:cNvPr>
          <p:cNvSpPr txBox="1"/>
          <p:nvPr/>
        </p:nvSpPr>
        <p:spPr>
          <a:xfrm>
            <a:off x="1165706" y="2817824"/>
            <a:ext cx="23315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EVM:-48.323dB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:-47.442dB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CAF27D8-444B-463D-B3A0-D52AD18A22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690"/>
          <a:stretch/>
        </p:blipFill>
        <p:spPr>
          <a:xfrm>
            <a:off x="527860" y="3506423"/>
            <a:ext cx="10029825" cy="47973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057DD63-E953-4EBD-A880-439663529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70" y="4171723"/>
            <a:ext cx="2844687" cy="147830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7902CE1-2549-4D72-B777-1335BDA11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264" y="4116116"/>
            <a:ext cx="2420325" cy="20984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ACADDC8-0624-4D42-A769-11CD38F07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7231" y="4172684"/>
            <a:ext cx="3719645" cy="1732705"/>
          </a:xfrm>
          <a:prstGeom prst="rect">
            <a:avLst/>
          </a:prstGeom>
        </p:spPr>
      </p:pic>
      <p:sp>
        <p:nvSpPr>
          <p:cNvPr id="40" name="文本框 1">
            <a:extLst>
              <a:ext uri="{FF2B5EF4-FFF2-40B4-BE49-F238E27FC236}">
                <a16:creationId xmlns:a16="http://schemas.microsoft.com/office/drawing/2014/main" id="{7E3302BE-FB2F-4CE8-99D5-53A1E96D0D76}"/>
              </a:ext>
            </a:extLst>
          </p:cNvPr>
          <p:cNvSpPr txBox="1"/>
          <p:nvPr/>
        </p:nvSpPr>
        <p:spPr>
          <a:xfrm>
            <a:off x="1365043" y="5361852"/>
            <a:ext cx="24057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EVM:-49.2dB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:-47.144dB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3F749D8-FC41-408B-8791-E7DD690308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7906"/>
          <a:stretch/>
        </p:blipFill>
        <p:spPr>
          <a:xfrm>
            <a:off x="610213" y="6066143"/>
            <a:ext cx="10344150" cy="49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26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F8D65D-4903-440F-A52C-6F2C2C4FC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205265-9E83-4CD8-9F84-12359B7F01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80C93FE-E2C7-492B-B96B-9756E0E6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SV SEM: Gain Imbalance=0.02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802F3F3-BE15-4332-995B-CBA1E6A7E8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59606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47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Gain Imbalance=0.02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ED92C3D-9CF0-4A5E-8782-D05EFB2C9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66" t="9402" r="1923" b="12255"/>
          <a:stretch/>
        </p:blipFill>
        <p:spPr>
          <a:xfrm>
            <a:off x="449201" y="1588534"/>
            <a:ext cx="2696671" cy="17654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E4C53CB-B9EF-45F6-B75B-0D6D6617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43" y="1387111"/>
            <a:ext cx="3778744" cy="193312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6E8C6CC-0229-4453-8575-48A654552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08" y="1420899"/>
            <a:ext cx="3721843" cy="193312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0475CFF-1627-438E-AA1D-274F7D0BE0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724"/>
          <a:stretch/>
        </p:blipFill>
        <p:spPr>
          <a:xfrm>
            <a:off x="449201" y="3519358"/>
            <a:ext cx="10067925" cy="466802"/>
          </a:xfrm>
          <a:prstGeom prst="rect">
            <a:avLst/>
          </a:prstGeom>
        </p:spPr>
      </p:pic>
      <p:sp>
        <p:nvSpPr>
          <p:cNvPr id="26" name="文本框 1">
            <a:extLst>
              <a:ext uri="{FF2B5EF4-FFF2-40B4-BE49-F238E27FC236}">
                <a16:creationId xmlns:a16="http://schemas.microsoft.com/office/drawing/2014/main" id="{BABEF8F3-B4E1-480D-B5C5-BEF1A5DD30DB}"/>
              </a:ext>
            </a:extLst>
          </p:cNvPr>
          <p:cNvSpPr txBox="1"/>
          <p:nvPr/>
        </p:nvSpPr>
        <p:spPr>
          <a:xfrm>
            <a:off x="1148513" y="2800024"/>
            <a:ext cx="23318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EVM:-47.5dB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:-47.344dB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0D12D31-2EB1-4E9F-B806-990886C8D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23" y="4185284"/>
            <a:ext cx="2583549" cy="138904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5E46428-0AE2-4DE1-A8DA-D03131296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099619"/>
            <a:ext cx="2583550" cy="190919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4190D9A-E07E-418A-9C05-E2AD52098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808" y="4148844"/>
            <a:ext cx="3772014" cy="1909199"/>
          </a:xfrm>
          <a:prstGeom prst="rect">
            <a:avLst/>
          </a:prstGeom>
        </p:spPr>
      </p:pic>
      <p:sp>
        <p:nvSpPr>
          <p:cNvPr id="38" name="文本框 1">
            <a:extLst>
              <a:ext uri="{FF2B5EF4-FFF2-40B4-BE49-F238E27FC236}">
                <a16:creationId xmlns:a16="http://schemas.microsoft.com/office/drawing/2014/main" id="{D599B87D-E070-41D4-9BDB-518C8BA4D771}"/>
              </a:ext>
            </a:extLst>
          </p:cNvPr>
          <p:cNvSpPr txBox="1"/>
          <p:nvPr/>
        </p:nvSpPr>
        <p:spPr>
          <a:xfrm>
            <a:off x="1268982" y="5332356"/>
            <a:ext cx="198465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EVM:-48.261dB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:-47.139dB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49CCC2C-1C90-4FD0-8299-724FD4F162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4035"/>
          <a:stretch/>
        </p:blipFill>
        <p:spPr>
          <a:xfrm>
            <a:off x="633915" y="6066670"/>
            <a:ext cx="10210800" cy="5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02D7EE-34D5-4A2C-ACC9-2BF1F08B9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0072B2-337C-4926-8A92-C708C76A8A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5D7B8CD-765C-475C-9CFD-7621D274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SEM: Gain Imbalance=0.02 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2ABCF5CE-29A5-4BDD-9E5B-D17F1169101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8033018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3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Gain Imbalance=0.1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C7D4744-A5EB-4494-853D-F4613C8D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23072"/>
            <a:ext cx="2774766" cy="17861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72238DF-666B-4A0B-A278-269ACB6F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297" y="1406802"/>
            <a:ext cx="3605738" cy="210657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FF0168C-2425-453B-98A0-61C4DE065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966" y="1372361"/>
            <a:ext cx="3762139" cy="215787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2BAE910-547B-4CA5-AA97-3DC789C24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486"/>
          <a:stretch/>
        </p:blipFill>
        <p:spPr>
          <a:xfrm>
            <a:off x="751114" y="3564895"/>
            <a:ext cx="8864226" cy="41039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AC83FA8-3CB6-4E70-8A5F-1AB579F23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81135"/>
            <a:ext cx="3117498" cy="156874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358BEAA-F884-4710-8701-97F04004D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6557" y="4134934"/>
            <a:ext cx="2699955" cy="204376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6EA0E68-16A5-42D5-BEDA-1A54E8097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0966" y="4181135"/>
            <a:ext cx="3802324" cy="1795124"/>
          </a:xfrm>
          <a:prstGeom prst="rect">
            <a:avLst/>
          </a:prstGeom>
        </p:spPr>
      </p:pic>
      <p:sp>
        <p:nvSpPr>
          <p:cNvPr id="37" name="文本框 1">
            <a:extLst>
              <a:ext uri="{FF2B5EF4-FFF2-40B4-BE49-F238E27FC236}">
                <a16:creationId xmlns:a16="http://schemas.microsoft.com/office/drawing/2014/main" id="{D91750BA-673F-46B9-B41B-855EB962C6DF}"/>
              </a:ext>
            </a:extLst>
          </p:cNvPr>
          <p:cNvSpPr txBox="1"/>
          <p:nvPr/>
        </p:nvSpPr>
        <p:spPr>
          <a:xfrm>
            <a:off x="1328764" y="2982075"/>
            <a:ext cx="25392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EVM:-42.374dB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:-47.161dB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A72C5B92-67B4-46EA-9754-A2211C6B51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656"/>
          <a:stretch/>
        </p:blipFill>
        <p:spPr>
          <a:xfrm>
            <a:off x="817993" y="6183024"/>
            <a:ext cx="8659114" cy="393955"/>
          </a:xfrm>
          <a:prstGeom prst="rect">
            <a:avLst/>
          </a:prstGeom>
        </p:spPr>
      </p:pic>
      <p:sp>
        <p:nvSpPr>
          <p:cNvPr id="41" name="文本框 1">
            <a:extLst>
              <a:ext uri="{FF2B5EF4-FFF2-40B4-BE49-F238E27FC236}">
                <a16:creationId xmlns:a16="http://schemas.microsoft.com/office/drawing/2014/main" id="{B4D6CE0E-6A8B-4920-BD86-C2B5AD03407F}"/>
              </a:ext>
            </a:extLst>
          </p:cNvPr>
          <p:cNvSpPr txBox="1"/>
          <p:nvPr/>
        </p:nvSpPr>
        <p:spPr>
          <a:xfrm>
            <a:off x="1587876" y="5400770"/>
            <a:ext cx="228014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EVM:-43.165dB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:-47.16dB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577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3AB495A-E182-4A48-AA92-85F86C31394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113942"/>
            <a:ext cx="6647885" cy="512618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CF10A5-45B2-4AA5-9583-1E69A8F42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9E9CD4-BB0C-498E-8308-523E7C75AC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305A284-D423-4058-9973-34603AC9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Gain Imbalance=0.1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26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Gain Imbalance=0.3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C0215F9-5343-4633-B16F-D1C4D8A8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2605084" cy="162219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E6FD285-F2B0-4183-8765-E8428603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372" y="1456401"/>
            <a:ext cx="3937292" cy="199445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8D762E4-FACD-47A6-83F8-4D5257552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664" y="1456401"/>
            <a:ext cx="3996965" cy="204579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0367964-82A2-426F-86C6-7BB8C27E8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185"/>
          <a:stretch/>
        </p:blipFill>
        <p:spPr>
          <a:xfrm>
            <a:off x="668713" y="3577463"/>
            <a:ext cx="7994519" cy="404369"/>
          </a:xfrm>
          <a:prstGeom prst="rect">
            <a:avLst/>
          </a:prstGeom>
        </p:spPr>
      </p:pic>
      <p:sp>
        <p:nvSpPr>
          <p:cNvPr id="26" name="文本框 1">
            <a:extLst>
              <a:ext uri="{FF2B5EF4-FFF2-40B4-BE49-F238E27FC236}">
                <a16:creationId xmlns:a16="http://schemas.microsoft.com/office/drawing/2014/main" id="{2D5FD558-E386-42DA-96E6-E8BA8AC56B14}"/>
              </a:ext>
            </a:extLst>
          </p:cNvPr>
          <p:cNvSpPr txBox="1"/>
          <p:nvPr/>
        </p:nvSpPr>
        <p:spPr>
          <a:xfrm>
            <a:off x="1044830" y="2972128"/>
            <a:ext cx="21445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EVM:-34.544dB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:-47.223dB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4712A3A-9478-409F-B8C5-B5142F43A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45" y="4167526"/>
            <a:ext cx="2551040" cy="151232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35DBB3A-36D2-4298-8B93-C1BD34A02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128828"/>
            <a:ext cx="2631871" cy="192921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17F369C-89AD-4255-9B5E-6CEE1A08B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372" y="4174618"/>
            <a:ext cx="3937292" cy="176282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CCD84B1-A36E-4A7B-8BA2-55F5C2A473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6366"/>
          <a:stretch/>
        </p:blipFill>
        <p:spPr>
          <a:xfrm>
            <a:off x="553490" y="6053342"/>
            <a:ext cx="8552803" cy="393955"/>
          </a:xfrm>
          <a:prstGeom prst="rect">
            <a:avLst/>
          </a:prstGeom>
        </p:spPr>
      </p:pic>
      <p:sp>
        <p:nvSpPr>
          <p:cNvPr id="39" name="文本框 1">
            <a:extLst>
              <a:ext uri="{FF2B5EF4-FFF2-40B4-BE49-F238E27FC236}">
                <a16:creationId xmlns:a16="http://schemas.microsoft.com/office/drawing/2014/main" id="{A35810EF-A4B4-4750-ACC9-A33595D29122}"/>
              </a:ext>
            </a:extLst>
          </p:cNvPr>
          <p:cNvSpPr txBox="1"/>
          <p:nvPr/>
        </p:nvSpPr>
        <p:spPr>
          <a:xfrm>
            <a:off x="1044830" y="5328772"/>
            <a:ext cx="22091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EVM:-34.746dB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:-47.117dB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83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046A9A4-1703-478B-AEFF-C7B10A8F59A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5303492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714DCD-4EA0-497F-B9AE-761653DEA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640495-8256-4894-9DFE-7FCEF83E3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3AD296-CEFC-4DEE-83A2-C80D028C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Gain Imbalance=0.3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926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68E277-DCBA-477E-9756-4128F485AA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EA6867-EE81-49DE-9EAD-0F2A6B4F32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8DDA9A8-7811-4A4F-A63E-9C24792D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IQ offset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7731EC85-314C-4E23-9C44-1C0441896F8A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543072944"/>
              </p:ext>
            </p:extLst>
          </p:nvPr>
        </p:nvGraphicFramePr>
        <p:xfrm>
          <a:off x="449201" y="1370282"/>
          <a:ext cx="11432080" cy="3277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845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959571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43208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0.014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1.498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-48.302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-49.553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1.251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53.852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54.143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53.607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-41.065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-42.133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53.421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54.269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53.449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899147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-32.981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-33.456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53.377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54.284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53.388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55532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EF0A6C0-F5D2-4240-B161-A55B38DEA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332659"/>
              </p:ext>
            </p:extLst>
          </p:nvPr>
        </p:nvGraphicFramePr>
        <p:xfrm>
          <a:off x="449200" y="4670947"/>
          <a:ext cx="11601648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527089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794862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PA_TOI(dBm)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DAC_Nbits</a:t>
                      </a:r>
                      <a:endParaRPr lang="en-US" dirty="0"/>
                    </a:p>
                    <a:p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5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7C03-00A3-44CF-A4FC-1406AF3891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9227E-36A6-4A48-9376-AD8D4EC270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40E2DF-C62F-4B53-873C-93B139CA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纯软件仿真发射端流程图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A813548D-C8BE-48F1-826E-231C0946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785" y="2237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" name="Rectangle 57">
            <a:extLst>
              <a:ext uri="{FF2B5EF4-FFF2-40B4-BE49-F238E27FC236}">
                <a16:creationId xmlns:a16="http://schemas.microsoft.com/office/drawing/2014/main" id="{E586389C-5CB3-43E9-B6B0-8D5776AD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62" y="20782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CEEEA8E-74C8-4AED-B0E0-DD68D8FB7F23}"/>
              </a:ext>
            </a:extLst>
          </p:cNvPr>
          <p:cNvGrpSpPr/>
          <p:nvPr/>
        </p:nvGrpSpPr>
        <p:grpSpPr>
          <a:xfrm>
            <a:off x="328960" y="1595191"/>
            <a:ext cx="11447807" cy="1025681"/>
            <a:chOff x="370567" y="2237014"/>
            <a:chExt cx="8616117" cy="907573"/>
          </a:xfrm>
        </p:grpSpPr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EA3D0C64-732F-47AD-8D3B-22B2F54A3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67" y="2278278"/>
              <a:ext cx="876842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SV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产生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5G NR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SISO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理想基带信号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B1A5ABB7-D22F-4435-9636-4D2353927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703" y="2256696"/>
              <a:ext cx="701122" cy="7471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Tx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射频器件非理想因素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78D9C7C7-B8D4-4303-8393-AB4FCA22E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248" y="2264948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VXT-|| Tx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系统级参数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AutoShape 13">
              <a:extLst>
                <a:ext uri="{FF2B5EF4-FFF2-40B4-BE49-F238E27FC236}">
                  <a16:creationId xmlns:a16="http://schemas.microsoft.com/office/drawing/2014/main" id="{877080EE-C39C-40B4-87EF-B299E95D11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3852" y="2657239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37B68786-046B-41BD-8800-4E16C8181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4954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11">
              <a:extLst>
                <a:ext uri="{FF2B5EF4-FFF2-40B4-BE49-F238E27FC236}">
                  <a16:creationId xmlns:a16="http://schemas.microsoft.com/office/drawing/2014/main" id="{CE5BDEA9-8902-4AD6-A21A-B7F0886CDF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9406" y="2643274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95F1AC5A-6505-4981-BD44-FE8AF05ED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194" y="2271931"/>
              <a:ext cx="845212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需带入用户发射天线模型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A6B8B6F-24A5-44B6-A535-0AC4D7646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801" y="2256696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需要经过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B01F25FC-7AC1-453F-998C-9FBFA91E5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900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AutoShape 11">
              <a:extLst>
                <a:ext uri="{FF2B5EF4-FFF2-40B4-BE49-F238E27FC236}">
                  <a16:creationId xmlns:a16="http://schemas.microsoft.com/office/drawing/2014/main" id="{A7F63A3D-894C-4E96-AD36-4A874481E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7910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9AC36929-0FC8-46E8-81FD-E0E620BFF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6071" y="2250098"/>
              <a:ext cx="747395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需带入暗室接收天线模型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AutoShape 11">
              <a:extLst>
                <a:ext uri="{FF2B5EF4-FFF2-40B4-BE49-F238E27FC236}">
                  <a16:creationId xmlns:a16="http://schemas.microsoft.com/office/drawing/2014/main" id="{219B0788-F26D-47A4-8107-66F54882A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3466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8F117FC9-552D-4EF8-968F-1E9184B32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7818" y="2246497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VXT-|| Rx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系统级参数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AutoShape 11">
              <a:extLst>
                <a:ext uri="{FF2B5EF4-FFF2-40B4-BE49-F238E27FC236}">
                  <a16:creationId xmlns:a16="http://schemas.microsoft.com/office/drawing/2014/main" id="{75ED80D9-A462-4146-8FA1-8042AFF04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3541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7C923A57-B77E-4D6F-87A8-9B04BE89E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8835" y="2260889"/>
              <a:ext cx="779024" cy="69253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仿真基站发射指标</a:t>
              </a: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AutoShape 12">
              <a:extLst>
                <a:ext uri="{FF2B5EF4-FFF2-40B4-BE49-F238E27FC236}">
                  <a16:creationId xmlns:a16="http://schemas.microsoft.com/office/drawing/2014/main" id="{8ACB17E2-5365-49F7-8C1F-1FDDD72BA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7859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CEBEA0F-67EE-40B9-9B2C-36229B92F6E5}"/>
                </a:ext>
              </a:extLst>
            </p:cNvPr>
            <p:cNvSpPr/>
            <p:nvPr/>
          </p:nvSpPr>
          <p:spPr>
            <a:xfrm>
              <a:off x="370567" y="2237014"/>
              <a:ext cx="8616117" cy="907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6DBDC2-84ED-4F08-B594-2C23EAFB618B}"/>
              </a:ext>
            </a:extLst>
          </p:cNvPr>
          <p:cNvGrpSpPr/>
          <p:nvPr/>
        </p:nvGrpSpPr>
        <p:grpSpPr>
          <a:xfrm>
            <a:off x="3629550" y="3027442"/>
            <a:ext cx="8012553" cy="3115832"/>
            <a:chOff x="3629550" y="3027442"/>
            <a:chExt cx="8012553" cy="3115832"/>
          </a:xfrm>
        </p:grpSpPr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69478F3A-975C-4A99-8B35-69D5B7C4C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990" y="4633719"/>
              <a:ext cx="1129931" cy="6290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5G NR</a:t>
              </a:r>
              <a:r>
                <a:rPr kumimoji="0" lang="zh-CN" altLang="en-US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SISO Imp Signal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15">
              <a:extLst>
                <a:ext uri="{FF2B5EF4-FFF2-40B4-BE49-F238E27FC236}">
                  <a16:creationId xmlns:a16="http://schemas.microsoft.com/office/drawing/2014/main" id="{77DAC4B4-C2A0-426B-8CCC-C29DDA6BE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402" y="4633719"/>
              <a:ext cx="893997" cy="6290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Modulator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AutoShape 12">
              <a:extLst>
                <a:ext uri="{FF2B5EF4-FFF2-40B4-BE49-F238E27FC236}">
                  <a16:creationId xmlns:a16="http://schemas.microsoft.com/office/drawing/2014/main" id="{182EC424-C6BB-461C-820A-A19A67C63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9846" y="4935015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AutoShape 11">
              <a:extLst>
                <a:ext uri="{FF2B5EF4-FFF2-40B4-BE49-F238E27FC236}">
                  <a16:creationId xmlns:a16="http://schemas.microsoft.com/office/drawing/2014/main" id="{0D01A2D0-283F-49DD-991B-FB23ADFC0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8560" y="4954121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AutoShape 6">
              <a:extLst>
                <a:ext uri="{FF2B5EF4-FFF2-40B4-BE49-F238E27FC236}">
                  <a16:creationId xmlns:a16="http://schemas.microsoft.com/office/drawing/2014/main" id="{F749091B-A50D-4A83-886B-FAD44153F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9399" y="4948264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AutoShape 11">
              <a:extLst>
                <a:ext uri="{FF2B5EF4-FFF2-40B4-BE49-F238E27FC236}">
                  <a16:creationId xmlns:a16="http://schemas.microsoft.com/office/drawing/2014/main" id="{DC48160A-4EEC-470C-A2C5-E8FE1E2DCD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23410" y="4959614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3">
              <a:extLst>
                <a:ext uri="{FF2B5EF4-FFF2-40B4-BE49-F238E27FC236}">
                  <a16:creationId xmlns:a16="http://schemas.microsoft.com/office/drawing/2014/main" id="{236E6236-3B17-457C-B65D-5D3FD158D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3291" y="4633719"/>
              <a:ext cx="861413" cy="7093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Density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24B3189-CB74-4611-A54B-2405A5544201}"/>
                </a:ext>
              </a:extLst>
            </p:cNvPr>
            <p:cNvSpPr/>
            <p:nvPr/>
          </p:nvSpPr>
          <p:spPr>
            <a:xfrm>
              <a:off x="3629550" y="3027442"/>
              <a:ext cx="8012553" cy="3111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AF874601-A644-431F-A8D3-FFBE8F99CAEA}"/>
                </a:ext>
              </a:extLst>
            </p:cNvPr>
            <p:cNvGrpSpPr/>
            <p:nvPr/>
          </p:nvGrpSpPr>
          <p:grpSpPr>
            <a:xfrm>
              <a:off x="4204276" y="3651272"/>
              <a:ext cx="945468" cy="786689"/>
              <a:chOff x="2477086" y="2595873"/>
              <a:chExt cx="903492" cy="819966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B84575ED-E1E9-492E-9324-D2DEDB527E92}"/>
                  </a:ext>
                </a:extLst>
              </p:cNvPr>
              <p:cNvSpPr/>
              <p:nvPr/>
            </p:nvSpPr>
            <p:spPr>
              <a:xfrm>
                <a:off x="2477086" y="2595873"/>
                <a:ext cx="903492" cy="81996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ACE3190E-15DA-4903-BFF9-5094BD5C2099}"/>
                  </a:ext>
                </a:extLst>
              </p:cNvPr>
              <p:cNvSpPr txBox="1"/>
              <p:nvPr/>
            </p:nvSpPr>
            <p:spPr>
              <a:xfrm>
                <a:off x="2605426" y="2809187"/>
                <a:ext cx="646821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Oscillator</a:t>
                </a:r>
                <a:endParaRPr lang="zh-CN" alt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cxnSp>
          <p:nvCxnSpPr>
            <p:cNvPr id="88" name="连接符: 肘形 87">
              <a:extLst>
                <a:ext uri="{FF2B5EF4-FFF2-40B4-BE49-F238E27FC236}">
                  <a16:creationId xmlns:a16="http://schemas.microsoft.com/office/drawing/2014/main" id="{816DBA12-459A-4F16-83E5-A56871223B73}"/>
                </a:ext>
              </a:extLst>
            </p:cNvPr>
            <p:cNvCxnSpPr>
              <a:cxnSpLocks/>
              <a:stCxn id="108" idx="6"/>
              <a:endCxn id="74" idx="0"/>
            </p:cNvCxnSpPr>
            <p:nvPr/>
          </p:nvCxnSpPr>
          <p:spPr>
            <a:xfrm>
              <a:off x="5149744" y="4044617"/>
              <a:ext cx="532657" cy="58910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28E880F4-B6DA-4716-94AB-D3F1BBB5410F}"/>
                </a:ext>
              </a:extLst>
            </p:cNvPr>
            <p:cNvGrpSpPr/>
            <p:nvPr/>
          </p:nvGrpSpPr>
          <p:grpSpPr>
            <a:xfrm>
              <a:off x="7669565" y="4473164"/>
              <a:ext cx="1053845" cy="950199"/>
              <a:chOff x="5367847" y="4667019"/>
              <a:chExt cx="1117793" cy="1057866"/>
            </a:xfrm>
          </p:grpSpPr>
          <p:sp>
            <p:nvSpPr>
              <p:cNvPr id="102" name="流程图: 摘录 101">
                <a:extLst>
                  <a:ext uri="{FF2B5EF4-FFF2-40B4-BE49-F238E27FC236}">
                    <a16:creationId xmlns:a16="http://schemas.microsoft.com/office/drawing/2014/main" id="{BB4C7F4C-0444-4A58-BB79-C20EDAC79DAE}"/>
                  </a:ext>
                </a:extLst>
              </p:cNvPr>
              <p:cNvSpPr/>
              <p:nvPr/>
            </p:nvSpPr>
            <p:spPr>
              <a:xfrm rot="5400000">
                <a:off x="5397811" y="4637055"/>
                <a:ext cx="1057866" cy="1117793"/>
              </a:xfrm>
              <a:prstGeom prst="flowChartExtra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 err="1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4DFE0D4-9E8E-4190-BAE3-AB71301EED6F}"/>
                  </a:ext>
                </a:extLst>
              </p:cNvPr>
              <p:cNvSpPr txBox="1"/>
              <p:nvPr/>
            </p:nvSpPr>
            <p:spPr>
              <a:xfrm>
                <a:off x="5401531" y="5032946"/>
                <a:ext cx="813619" cy="23985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dash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Gain</a:t>
                </a:r>
                <a:endParaRPr lang="zh-CN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92" name="AutoShape 11">
              <a:extLst>
                <a:ext uri="{FF2B5EF4-FFF2-40B4-BE49-F238E27FC236}">
                  <a16:creationId xmlns:a16="http://schemas.microsoft.com/office/drawing/2014/main" id="{8C336CDD-0DA6-4C60-9534-2296D0CCFE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54704" y="4948264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DF3019C7-6ED3-40D3-BFE8-D86A12931F0A}"/>
                </a:ext>
              </a:extLst>
            </p:cNvPr>
            <p:cNvSpPr txBox="1"/>
            <p:nvPr/>
          </p:nvSpPr>
          <p:spPr>
            <a:xfrm>
              <a:off x="4995786" y="5496943"/>
              <a:ext cx="1631660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VXT-II IQ offset</a:t>
              </a:r>
            </a:p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VXT-II Gain Imbalance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9AF53FBB-69D1-4BA7-85D7-828356529236}"/>
                </a:ext>
              </a:extLst>
            </p:cNvPr>
            <p:cNvSpPr txBox="1"/>
            <p:nvPr/>
          </p:nvSpPr>
          <p:spPr>
            <a:xfrm>
              <a:off x="7868741" y="5518905"/>
              <a:ext cx="1117179" cy="43088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Chamber Pathloss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033036B1-C4A3-41B1-81B8-DC0B0DB3F261}"/>
                </a:ext>
              </a:extLst>
            </p:cNvPr>
            <p:cNvCxnSpPr>
              <a:stCxn id="96" idx="0"/>
              <a:endCxn id="102" idx="3"/>
            </p:cNvCxnSpPr>
            <p:nvPr/>
          </p:nvCxnSpPr>
          <p:spPr>
            <a:xfrm flipH="1" flipV="1">
              <a:off x="8196487" y="5185813"/>
              <a:ext cx="230844" cy="3330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E260BCD4-1B5A-4A83-A3AB-3AAB9A0E667D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5674064" y="5262809"/>
              <a:ext cx="8337" cy="243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4AA1714-DBB2-4D8A-871E-3F92EC77002C}"/>
                </a:ext>
              </a:extLst>
            </p:cNvPr>
            <p:cNvSpPr txBox="1"/>
            <p:nvPr/>
          </p:nvSpPr>
          <p:spPr>
            <a:xfrm>
              <a:off x="6542382" y="3127596"/>
              <a:ext cx="26553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带入系统参数仿真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7AC62A2-7598-46DD-B067-160463300FA1}"/>
                </a:ext>
              </a:extLst>
            </p:cNvPr>
            <p:cNvSpPr/>
            <p:nvPr/>
          </p:nvSpPr>
          <p:spPr>
            <a:xfrm>
              <a:off x="6496394" y="4597029"/>
              <a:ext cx="765069" cy="76897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5D5E40F-1D62-43AB-92F4-510EFC5B0029}"/>
                </a:ext>
              </a:extLst>
            </p:cNvPr>
            <p:cNvSpPr txBox="1"/>
            <p:nvPr/>
          </p:nvSpPr>
          <p:spPr>
            <a:xfrm>
              <a:off x="6542382" y="4796899"/>
              <a:ext cx="62287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OTA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" name="Rectangle 15">
              <a:extLst>
                <a:ext uri="{FF2B5EF4-FFF2-40B4-BE49-F238E27FC236}">
                  <a16:creationId xmlns:a16="http://schemas.microsoft.com/office/drawing/2014/main" id="{71E38F94-16BB-4143-9095-2A335AB09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4585" y="4633719"/>
              <a:ext cx="893997" cy="6290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A to D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784BC99-2B47-42C0-9E47-9AD7FA1A87A5}"/>
                </a:ext>
              </a:extLst>
            </p:cNvPr>
            <p:cNvSpPr txBox="1"/>
            <p:nvPr/>
          </p:nvSpPr>
          <p:spPr>
            <a:xfrm>
              <a:off x="6535342" y="5601250"/>
              <a:ext cx="9450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天线方向图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F1FAEABA-E9D9-4F1F-9BEE-39A970DCF5B8}"/>
                </a:ext>
              </a:extLst>
            </p:cNvPr>
            <p:cNvCxnSpPr>
              <a:stCxn id="26" idx="0"/>
              <a:endCxn id="15" idx="2"/>
            </p:cNvCxnSpPr>
            <p:nvPr/>
          </p:nvCxnSpPr>
          <p:spPr>
            <a:xfrm flipH="1" flipV="1">
              <a:off x="6878929" y="5366000"/>
              <a:ext cx="128936" cy="23525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1820CBC-8832-48EA-AAA4-6CB2A8C9AEAF}"/>
                </a:ext>
              </a:extLst>
            </p:cNvPr>
            <p:cNvSpPr txBox="1"/>
            <p:nvPr/>
          </p:nvSpPr>
          <p:spPr>
            <a:xfrm>
              <a:off x="9044487" y="5549894"/>
              <a:ext cx="111717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VXT-II Noise Density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0C69B681-F34E-4FCB-B2FF-0E37A62E5D01}"/>
                </a:ext>
              </a:extLst>
            </p:cNvPr>
            <p:cNvCxnSpPr>
              <a:stCxn id="29" idx="0"/>
              <a:endCxn id="84" idx="2"/>
            </p:cNvCxnSpPr>
            <p:nvPr/>
          </p:nvCxnSpPr>
          <p:spPr>
            <a:xfrm flipH="1" flipV="1">
              <a:off x="9523998" y="5343071"/>
              <a:ext cx="79079" cy="206823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FB495B01-8D69-4756-81D1-20AC1104C7AA}"/>
                </a:ext>
              </a:extLst>
            </p:cNvPr>
            <p:cNvSpPr txBox="1"/>
            <p:nvPr/>
          </p:nvSpPr>
          <p:spPr>
            <a:xfrm>
              <a:off x="5388453" y="3518971"/>
              <a:ext cx="1589236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VXT-II Phase Noise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50A1395-A982-499F-91FC-17FB82552434}"/>
                </a:ext>
              </a:extLst>
            </p:cNvPr>
            <p:cNvCxnSpPr>
              <a:cxnSpLocks/>
              <a:stCxn id="111" idx="1"/>
              <a:endCxn id="108" idx="7"/>
            </p:cNvCxnSpPr>
            <p:nvPr/>
          </p:nvCxnSpPr>
          <p:spPr>
            <a:xfrm flipH="1">
              <a:off x="5011283" y="3626693"/>
              <a:ext cx="377170" cy="13978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AutoShape 11">
              <a:extLst>
                <a:ext uri="{FF2B5EF4-FFF2-40B4-BE49-F238E27FC236}">
                  <a16:creationId xmlns:a16="http://schemas.microsoft.com/office/drawing/2014/main" id="{84F3BDD0-69D1-451C-8D94-3E7A9C89AC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18582" y="4948263"/>
              <a:ext cx="3547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箭头: 下 34">
            <a:extLst>
              <a:ext uri="{FF2B5EF4-FFF2-40B4-BE49-F238E27FC236}">
                <a16:creationId xmlns:a16="http://schemas.microsoft.com/office/drawing/2014/main" id="{B6E737A8-A0AC-41E3-8B31-CB1709DF6C72}"/>
              </a:ext>
            </a:extLst>
          </p:cNvPr>
          <p:cNvSpPr/>
          <p:nvPr/>
        </p:nvSpPr>
        <p:spPr>
          <a:xfrm>
            <a:off x="7165253" y="2461793"/>
            <a:ext cx="315134" cy="53484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9231A0CA-ED96-4DE3-8028-CEE914252A5D}"/>
              </a:ext>
            </a:extLst>
          </p:cNvPr>
          <p:cNvSpPr txBox="1"/>
          <p:nvPr/>
        </p:nvSpPr>
        <p:spPr>
          <a:xfrm>
            <a:off x="10505123" y="5577353"/>
            <a:ext cx="7775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ADC_Nbits</a:t>
            </a:r>
            <a:endParaRPr lang="zh-CN" altLang="en-US" sz="12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70F1DD9-F18D-4EEB-9E35-78A60B8913F5}"/>
              </a:ext>
            </a:extLst>
          </p:cNvPr>
          <p:cNvCxnSpPr>
            <a:stCxn id="113" idx="0"/>
            <a:endCxn id="110" idx="2"/>
          </p:cNvCxnSpPr>
          <p:nvPr/>
        </p:nvCxnSpPr>
        <p:spPr>
          <a:xfrm flipH="1" flipV="1">
            <a:off x="10771584" y="5262809"/>
            <a:ext cx="122294" cy="3145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252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IQ offset=0.014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B327FF7-236C-4AA5-869D-AA1391BB3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23" t="11085" r="1778" b="12462"/>
          <a:stretch/>
        </p:blipFill>
        <p:spPr>
          <a:xfrm>
            <a:off x="449201" y="1566044"/>
            <a:ext cx="2718205" cy="17246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4F9B71F-4C4C-4FA0-B8B3-F8652EA3A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949" y="1456401"/>
            <a:ext cx="3575538" cy="196158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FB45CC4-D0CC-444A-9CB2-604A33BDF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440" y="1372362"/>
            <a:ext cx="3880338" cy="204562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B624D7B-6479-409E-9C82-9F90FB60C0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075"/>
          <a:stretch/>
        </p:blipFill>
        <p:spPr>
          <a:xfrm>
            <a:off x="449201" y="3475833"/>
            <a:ext cx="10182225" cy="469181"/>
          </a:xfrm>
          <a:prstGeom prst="rect">
            <a:avLst/>
          </a:prstGeom>
        </p:spPr>
      </p:pic>
      <p:sp>
        <p:nvSpPr>
          <p:cNvPr id="34" name="文本框 1">
            <a:extLst>
              <a:ext uri="{FF2B5EF4-FFF2-40B4-BE49-F238E27FC236}">
                <a16:creationId xmlns:a16="http://schemas.microsoft.com/office/drawing/2014/main" id="{15908BE1-52C3-4BF7-9BC8-C1F62F0627B8}"/>
              </a:ext>
            </a:extLst>
          </p:cNvPr>
          <p:cNvSpPr txBox="1"/>
          <p:nvPr/>
        </p:nvSpPr>
        <p:spPr>
          <a:xfrm>
            <a:off x="1188305" y="2892909"/>
            <a:ext cx="2167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EVM:-48.308dB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:-40.798dB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F45C1D2-615D-4DB0-A2C7-37DF3A9B45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20" t="10513" r="6357" b="16026"/>
          <a:stretch/>
        </p:blipFill>
        <p:spPr>
          <a:xfrm>
            <a:off x="449201" y="4240639"/>
            <a:ext cx="2812473" cy="143759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FF866E3-B316-40D9-9CFB-03597B88B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929" y="4111945"/>
            <a:ext cx="2729331" cy="218018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92B0BF4-F00C-47B4-BB64-5F6182CA5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7198" y="4159095"/>
            <a:ext cx="3849529" cy="184126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A509240-FAAC-4000-BFD9-0F607C2F04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8636"/>
          <a:stretch/>
        </p:blipFill>
        <p:spPr>
          <a:xfrm>
            <a:off x="457457" y="6179453"/>
            <a:ext cx="10334625" cy="492443"/>
          </a:xfrm>
          <a:prstGeom prst="rect">
            <a:avLst/>
          </a:prstGeom>
        </p:spPr>
      </p:pic>
      <p:sp>
        <p:nvSpPr>
          <p:cNvPr id="41" name="文本框 1">
            <a:extLst>
              <a:ext uri="{FF2B5EF4-FFF2-40B4-BE49-F238E27FC236}">
                <a16:creationId xmlns:a16="http://schemas.microsoft.com/office/drawing/2014/main" id="{A16A2E5D-23F0-423F-8413-F26CB43F884C}"/>
              </a:ext>
            </a:extLst>
          </p:cNvPr>
          <p:cNvSpPr txBox="1"/>
          <p:nvPr/>
        </p:nvSpPr>
        <p:spPr>
          <a:xfrm>
            <a:off x="1313431" y="5470850"/>
            <a:ext cx="224303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EVM:-49.806dB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:-41.287dB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648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98F8F0-6202-4A14-BC1C-E9649333C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4C7F08-9D72-4FBB-91A9-4D22122E49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B99FD73-6C4B-46BB-AEA5-C24B9738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IQ offset=0.014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01542F7-7ACF-4825-90AA-57CA55C7229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16870"/>
            <a:ext cx="8009065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17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IQ offset=0.025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9EDF9CA-030D-4C61-83A3-4A58FDEB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94" t="10933" r="1779" b="13500"/>
          <a:stretch/>
        </p:blipFill>
        <p:spPr>
          <a:xfrm>
            <a:off x="449201" y="1639972"/>
            <a:ext cx="2847741" cy="17890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A0963ED-9597-4603-B610-ABCB254D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591" y="1426005"/>
            <a:ext cx="4004896" cy="20029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31813D7-7C15-47D4-8CB6-B522D33E8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983" y="1426004"/>
            <a:ext cx="3618010" cy="200299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37CF281-2C62-4121-B32B-4E615AA036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953"/>
          <a:stretch/>
        </p:blipFill>
        <p:spPr>
          <a:xfrm>
            <a:off x="514963" y="3485766"/>
            <a:ext cx="10534650" cy="492444"/>
          </a:xfrm>
          <a:prstGeom prst="rect">
            <a:avLst/>
          </a:prstGeom>
        </p:spPr>
      </p:pic>
      <p:sp>
        <p:nvSpPr>
          <p:cNvPr id="26" name="文本框 1">
            <a:extLst>
              <a:ext uri="{FF2B5EF4-FFF2-40B4-BE49-F238E27FC236}">
                <a16:creationId xmlns:a16="http://schemas.microsoft.com/office/drawing/2014/main" id="{4F5BC4A9-64A4-4C3A-8F8E-9AA2F8A1A84D}"/>
              </a:ext>
            </a:extLst>
          </p:cNvPr>
          <p:cNvSpPr txBox="1"/>
          <p:nvPr/>
        </p:nvSpPr>
        <p:spPr>
          <a:xfrm>
            <a:off x="1219547" y="2931767"/>
            <a:ext cx="19734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EVM:-48.302dB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:-36.779dB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F38577D-F155-480F-8476-B8CBA5EC8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3" y="4195589"/>
            <a:ext cx="2781979" cy="146284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7F0A093-5CDA-4D0A-AB6E-B036F64CA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140954"/>
            <a:ext cx="2464632" cy="191708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784D8DA-78BF-44A7-80A8-BF86A14D0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3625" y="4140954"/>
            <a:ext cx="3997344" cy="1917089"/>
          </a:xfrm>
          <a:prstGeom prst="rect">
            <a:avLst/>
          </a:prstGeom>
        </p:spPr>
      </p:pic>
      <p:sp>
        <p:nvSpPr>
          <p:cNvPr id="38" name="文本框 1">
            <a:extLst>
              <a:ext uri="{FF2B5EF4-FFF2-40B4-BE49-F238E27FC236}">
                <a16:creationId xmlns:a16="http://schemas.microsoft.com/office/drawing/2014/main" id="{2AB5B432-5E84-4431-9E5A-EB4AE4755785}"/>
              </a:ext>
            </a:extLst>
          </p:cNvPr>
          <p:cNvSpPr txBox="1"/>
          <p:nvPr/>
        </p:nvSpPr>
        <p:spPr>
          <a:xfrm>
            <a:off x="1347608" y="5381432"/>
            <a:ext cx="20626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EVM:-49.553dB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:-36.658dB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1ED7E1B-E320-4750-A5BA-3B5FC8796B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7546"/>
          <a:stretch/>
        </p:blipFill>
        <p:spPr>
          <a:xfrm>
            <a:off x="575512" y="6068403"/>
            <a:ext cx="10467975" cy="47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69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E84A2-103C-4728-AB94-6EFA835B3C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D56BA4-399B-4F5F-B565-6F0698E595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B1A08F-511D-4E51-AA06-7C106021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IQ offset=0.025 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6C41008-973D-4FE7-8F6E-6F26947A0A1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7998519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IQ offset=0.2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A5915CE-76C9-4B75-8F5A-320ECF278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67345"/>
            <a:ext cx="2746486" cy="174359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42C7B7E-F99D-45A3-B468-4475CFDE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692" y="1404390"/>
            <a:ext cx="4054217" cy="211139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3C8F66-C6B6-450B-9940-D690D200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773" y="1491545"/>
            <a:ext cx="3668366" cy="193745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CAFE251-1FC3-4FB0-A71A-30C691CE66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310"/>
          <a:stretch/>
        </p:blipFill>
        <p:spPr>
          <a:xfrm>
            <a:off x="449201" y="3538406"/>
            <a:ext cx="8157471" cy="393955"/>
          </a:xfrm>
          <a:prstGeom prst="rect">
            <a:avLst/>
          </a:prstGeom>
        </p:spPr>
      </p:pic>
      <p:sp>
        <p:nvSpPr>
          <p:cNvPr id="34" name="文本框 1">
            <a:extLst>
              <a:ext uri="{FF2B5EF4-FFF2-40B4-BE49-F238E27FC236}">
                <a16:creationId xmlns:a16="http://schemas.microsoft.com/office/drawing/2014/main" id="{9CB91CC6-C880-4525-A496-44BC548A9D42}"/>
              </a:ext>
            </a:extLst>
          </p:cNvPr>
          <p:cNvSpPr txBox="1"/>
          <p:nvPr/>
        </p:nvSpPr>
        <p:spPr>
          <a:xfrm>
            <a:off x="1231620" y="2955586"/>
            <a:ext cx="20991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EVM:-41.056dB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:-40.803dB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1B08799-3A52-4383-A260-043A6952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42443"/>
            <a:ext cx="2828221" cy="149342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422E771-E1D2-4D99-A7BB-2C5848847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454" y="4159830"/>
            <a:ext cx="2419124" cy="195834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058B038-9DA8-46A5-9105-E7CCEC118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4224" y="4151173"/>
            <a:ext cx="3604915" cy="182439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8F8DEA4-920E-4FD8-96DA-DF250D5FF5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2427"/>
          <a:stretch/>
        </p:blipFill>
        <p:spPr>
          <a:xfrm>
            <a:off x="554017" y="6058043"/>
            <a:ext cx="8052655" cy="393954"/>
          </a:xfrm>
          <a:prstGeom prst="rect">
            <a:avLst/>
          </a:prstGeom>
        </p:spPr>
      </p:pic>
      <p:sp>
        <p:nvSpPr>
          <p:cNvPr id="41" name="文本框 1">
            <a:extLst>
              <a:ext uri="{FF2B5EF4-FFF2-40B4-BE49-F238E27FC236}">
                <a16:creationId xmlns:a16="http://schemas.microsoft.com/office/drawing/2014/main" id="{57A3325F-2377-4E78-A439-06C256AC04A9}"/>
              </a:ext>
            </a:extLst>
          </p:cNvPr>
          <p:cNvSpPr txBox="1"/>
          <p:nvPr/>
        </p:nvSpPr>
        <p:spPr>
          <a:xfrm>
            <a:off x="1346749" y="5416723"/>
            <a:ext cx="20192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EVM:-42.133dB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:-40.764dB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361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C3E0881-098C-4AAC-8B19-D7629E0ECF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9107"/>
            <a:ext cx="5288489" cy="44783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D59355-7FF5-4E84-B6B0-3C327EB01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D3A5F6-700F-4D36-BBEA-E198701A44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40FA611-1CD7-4BC5-9956-A7701032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IQ offset=0.2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436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IQ offset=0.4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08C6C7B-0241-4407-A4AA-E1EF9FE4E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0" y="1607893"/>
            <a:ext cx="2784675" cy="174097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43657A-09A6-41CA-9A00-F033753DB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38" y="1468478"/>
            <a:ext cx="3902697" cy="21144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7DDBAB2-B852-4A28-B684-7829F78C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04" y="1456401"/>
            <a:ext cx="3588385" cy="195804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C3BCA67-871A-45D7-9D12-1CE96DFD5B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9940"/>
          <a:stretch/>
        </p:blipFill>
        <p:spPr>
          <a:xfrm>
            <a:off x="449201" y="3565696"/>
            <a:ext cx="8817347" cy="437680"/>
          </a:xfrm>
          <a:prstGeom prst="rect">
            <a:avLst/>
          </a:prstGeom>
        </p:spPr>
      </p:pic>
      <p:sp>
        <p:nvSpPr>
          <p:cNvPr id="26" name="文本框 1">
            <a:extLst>
              <a:ext uri="{FF2B5EF4-FFF2-40B4-BE49-F238E27FC236}">
                <a16:creationId xmlns:a16="http://schemas.microsoft.com/office/drawing/2014/main" id="{46FD2C3D-EBDD-46B5-AF13-F5BD1570EEE9}"/>
              </a:ext>
            </a:extLst>
          </p:cNvPr>
          <p:cNvSpPr txBox="1"/>
          <p:nvPr/>
        </p:nvSpPr>
        <p:spPr>
          <a:xfrm>
            <a:off x="1264683" y="2964724"/>
            <a:ext cx="218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EVM:-32.981dB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:-42.814dB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F83A098-77A3-4CBD-8AD8-A286870FB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54628"/>
            <a:ext cx="3043887" cy="157417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7E38DA6-AA07-44AA-8C62-B476733FB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193019"/>
            <a:ext cx="2657372" cy="197942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8F5000C-4533-47FC-ADFE-E0C85E9ED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7031" y="4157561"/>
            <a:ext cx="3767295" cy="177988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5467199-A280-491E-A69C-034045A450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1049"/>
          <a:stretch/>
        </p:blipFill>
        <p:spPr>
          <a:xfrm>
            <a:off x="628309" y="6148527"/>
            <a:ext cx="8638239" cy="390531"/>
          </a:xfrm>
          <a:prstGeom prst="rect">
            <a:avLst/>
          </a:prstGeom>
        </p:spPr>
      </p:pic>
      <p:sp>
        <p:nvSpPr>
          <p:cNvPr id="39" name="文本框 1">
            <a:extLst>
              <a:ext uri="{FF2B5EF4-FFF2-40B4-BE49-F238E27FC236}">
                <a16:creationId xmlns:a16="http://schemas.microsoft.com/office/drawing/2014/main" id="{48833020-2D42-424B-B765-C19665092F9F}"/>
              </a:ext>
            </a:extLst>
          </p:cNvPr>
          <p:cNvSpPr txBox="1"/>
          <p:nvPr/>
        </p:nvSpPr>
        <p:spPr>
          <a:xfrm>
            <a:off x="1315016" y="5493592"/>
            <a:ext cx="21297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EVM:-33.456dB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:-42.827dB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293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BC759-E8E5-4CA5-814D-17D84E97B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CB030C-934C-4B3E-A9F5-1725E7B795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687EF0E-39D6-430A-857B-E7A20A76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IQ offset=0.4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D03829-D9B2-4419-82DE-E9C688A1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4989139" cy="42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09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E564C4-29EF-46DD-A19D-C80FB907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77B256-9644-4F14-B23D-B92738F600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807561B-F338-47D7-98E3-DFFCDD27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Combine </a:t>
            </a:r>
            <a:r>
              <a:rPr lang="en-US" altLang="zh-CN" dirty="0" err="1"/>
              <a:t>RFImp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174DB489-E4CE-4853-A7B9-625B9369136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293359984"/>
              </p:ext>
            </p:extLst>
          </p:nvPr>
        </p:nvGraphicFramePr>
        <p:xfrm>
          <a:off x="449201" y="1370282"/>
          <a:ext cx="11512000" cy="255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615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63870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46284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89653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47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620834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47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1.591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0.388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47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-45.294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-46.33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1.036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50.969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51.369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47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-37.388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44.096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43.969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972068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0A1E7F5F-D323-4D85-8071-167B6E322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41705"/>
              </p:ext>
            </p:extLst>
          </p:nvPr>
        </p:nvGraphicFramePr>
        <p:xfrm>
          <a:off x="449201" y="3977715"/>
          <a:ext cx="11601646" cy="2720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2381485944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2300577932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3968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536823">
                <a:tc>
                  <a:txBody>
                    <a:bodyPr/>
                    <a:lstStyle/>
                    <a:p>
                      <a:r>
                        <a:rPr lang="en-US" sz="1400" dirty="0"/>
                        <a:t>RF 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PA_TOI(dBm)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DAC_Nbits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628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-92.133,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-101.072, 1e4, -113.607]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46550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-87.133,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-96.072, 1e4, -108.607]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85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548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Origin Para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78459B7-A77C-4BBB-BA90-BF488D041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9" t="11975" b="12186"/>
          <a:stretch/>
        </p:blipFill>
        <p:spPr>
          <a:xfrm>
            <a:off x="449201" y="1638482"/>
            <a:ext cx="2372907" cy="145879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5AAB3DA-DAFF-4C43-A273-3F4172E07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6" y="1399790"/>
            <a:ext cx="3781651" cy="208597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88FDD5D-0920-40CF-BF7D-F262847C1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01" y="1444144"/>
            <a:ext cx="3914946" cy="1824127"/>
          </a:xfrm>
          <a:prstGeom prst="rect">
            <a:avLst/>
          </a:prstGeom>
        </p:spPr>
      </p:pic>
      <p:sp>
        <p:nvSpPr>
          <p:cNvPr id="33" name="文本框 1">
            <a:extLst>
              <a:ext uri="{FF2B5EF4-FFF2-40B4-BE49-F238E27FC236}">
                <a16:creationId xmlns:a16="http://schemas.microsoft.com/office/drawing/2014/main" id="{39734177-C43C-431E-ADCC-4FE7E83DDF09}"/>
              </a:ext>
            </a:extLst>
          </p:cNvPr>
          <p:cNvSpPr txBox="1"/>
          <p:nvPr/>
        </p:nvSpPr>
        <p:spPr>
          <a:xfrm>
            <a:off x="941538" y="2754872"/>
            <a:ext cx="220839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EVM:-48.256dB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:-47.392dB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CB7A0C3-0AB4-4151-879F-971F412B9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0663"/>
          <a:stretch/>
        </p:blipFill>
        <p:spPr>
          <a:xfrm>
            <a:off x="562323" y="3543618"/>
            <a:ext cx="10210800" cy="40337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C62EB6D-C16B-4DF0-93A7-EFC435FAF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181739"/>
            <a:ext cx="2454420" cy="153401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9206224-5874-4E12-9BB3-8B34A0E62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8815" y="4124258"/>
            <a:ext cx="2454420" cy="195842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8BE5170-AB8C-4C4A-A8BD-D19DEA71F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3008" y="4170702"/>
            <a:ext cx="3807039" cy="195842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ACE254E-44C8-457E-97FA-C4BE6AEE9C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8764"/>
          <a:stretch/>
        </p:blipFill>
        <p:spPr>
          <a:xfrm>
            <a:off x="595815" y="6164802"/>
            <a:ext cx="10248900" cy="485461"/>
          </a:xfrm>
          <a:prstGeom prst="rect">
            <a:avLst/>
          </a:prstGeom>
        </p:spPr>
      </p:pic>
      <p:sp>
        <p:nvSpPr>
          <p:cNvPr id="41" name="文本框 1">
            <a:extLst>
              <a:ext uri="{FF2B5EF4-FFF2-40B4-BE49-F238E27FC236}">
                <a16:creationId xmlns:a16="http://schemas.microsoft.com/office/drawing/2014/main" id="{D189A3A6-9FEB-4958-B538-D20CBE476E31}"/>
              </a:ext>
            </a:extLst>
          </p:cNvPr>
          <p:cNvSpPr txBox="1"/>
          <p:nvPr/>
        </p:nvSpPr>
        <p:spPr>
          <a:xfrm>
            <a:off x="1071747" y="5496605"/>
            <a:ext cx="21269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EVM:-49.847dB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:-47.147dB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04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7C03-00A3-44CF-A4FC-1406AF3891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9227E-36A6-4A48-9376-AD8D4EC270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40E2DF-C62F-4B53-873C-93B139CA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</a:t>
            </a:r>
            <a:r>
              <a:rPr lang="zh-CN" altLang="en-US" dirty="0"/>
              <a:t>结合</a:t>
            </a:r>
            <a:r>
              <a:rPr lang="en-US" altLang="zh-CN" dirty="0"/>
              <a:t>VXT-II </a:t>
            </a:r>
            <a:r>
              <a:rPr lang="zh-CN" altLang="en-US" dirty="0"/>
              <a:t>接收端指标测试验证流程图</a:t>
            </a:r>
            <a:endParaRPr lang="en-US" dirty="0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A813548D-C8BE-48F1-826E-231C0946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785" y="2237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Rectangle 57">
            <a:extLst>
              <a:ext uri="{FF2B5EF4-FFF2-40B4-BE49-F238E27FC236}">
                <a16:creationId xmlns:a16="http://schemas.microsoft.com/office/drawing/2014/main" id="{E586389C-5CB3-43E9-B6B0-8D5776AD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62" y="20782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6DCCDCB-1695-475B-B331-37F93FDC7174}"/>
              </a:ext>
            </a:extLst>
          </p:cNvPr>
          <p:cNvGrpSpPr/>
          <p:nvPr/>
        </p:nvGrpSpPr>
        <p:grpSpPr>
          <a:xfrm>
            <a:off x="376543" y="1603164"/>
            <a:ext cx="11366256" cy="950199"/>
            <a:chOff x="248129" y="3377634"/>
            <a:chExt cx="11366256" cy="950199"/>
          </a:xfrm>
        </p:grpSpPr>
        <p:sp>
          <p:nvSpPr>
            <p:cNvPr id="58" name="Rectangle 17">
              <a:extLst>
                <a:ext uri="{FF2B5EF4-FFF2-40B4-BE49-F238E27FC236}">
                  <a16:creationId xmlns:a16="http://schemas.microsoft.com/office/drawing/2014/main" id="{4B050C89-46EF-41C1-96ED-CB4E2727C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29" y="3438518"/>
              <a:ext cx="1129931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SV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产生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5G NR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SISO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理想基带信号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68F7A700-4B86-49F4-97C9-720F40052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127" y="3414127"/>
              <a:ext cx="903492" cy="8443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Rx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射频器件非理想因素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id="{64195E25-D6E8-4609-B12C-CEEF41D2B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982" y="3423453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下载到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VXT-||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原型机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1" name="AutoShape 13">
              <a:extLst>
                <a:ext uri="{FF2B5EF4-FFF2-40B4-BE49-F238E27FC236}">
                  <a16:creationId xmlns:a16="http://schemas.microsoft.com/office/drawing/2014/main" id="{34512681-2123-4025-863E-0D28BFF73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3172" y="3866795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AutoShape 12">
              <a:extLst>
                <a:ext uri="{FF2B5EF4-FFF2-40B4-BE49-F238E27FC236}">
                  <a16:creationId xmlns:a16="http://schemas.microsoft.com/office/drawing/2014/main" id="{829E2BDB-412D-431F-B4CC-C1C41D76D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0623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AutoShape 11">
              <a:extLst>
                <a:ext uri="{FF2B5EF4-FFF2-40B4-BE49-F238E27FC236}">
                  <a16:creationId xmlns:a16="http://schemas.microsoft.com/office/drawing/2014/main" id="{C15EF228-1457-4F4A-BC8E-D3F78D184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1974" y="3851013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B9769ABC-B55C-4A0A-8BD0-5242C6548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684" y="3431345"/>
              <a:ext cx="1089172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测试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需带入暗室发射天线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C87553F8-1C10-4B50-A08E-0E80E0385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45" y="3414127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测试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需要经过暗室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6" name="AutoShape 6">
              <a:extLst>
                <a:ext uri="{FF2B5EF4-FFF2-40B4-BE49-F238E27FC236}">
                  <a16:creationId xmlns:a16="http://schemas.microsoft.com/office/drawing/2014/main" id="{786652EF-C516-46C3-A98E-8FBE56650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325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7" name="AutoShape 11">
              <a:extLst>
                <a:ext uri="{FF2B5EF4-FFF2-40B4-BE49-F238E27FC236}">
                  <a16:creationId xmlns:a16="http://schemas.microsoft.com/office/drawing/2014/main" id="{1996E7C9-5161-4A03-9CCC-CDE21D12F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389" y="384168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F4B5EADC-DE3D-43B2-B2C5-E4A9B73FE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8025" y="3406671"/>
              <a:ext cx="963121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测试需经过用户接收天线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9" name="AutoShape 11">
              <a:extLst>
                <a:ext uri="{FF2B5EF4-FFF2-40B4-BE49-F238E27FC236}">
                  <a16:creationId xmlns:a16="http://schemas.microsoft.com/office/drawing/2014/main" id="{EE04E391-AE45-4252-8A06-7D3817575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6908" y="3804616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F860FC89-0B88-49B9-AD6C-DC4E70A1F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711" y="3401088"/>
              <a:ext cx="935193" cy="8070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VXT-|| 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原型机收端接收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1" name="AutoShape 11">
              <a:extLst>
                <a:ext uri="{FF2B5EF4-FFF2-40B4-BE49-F238E27FC236}">
                  <a16:creationId xmlns:a16="http://schemas.microsoft.com/office/drawing/2014/main" id="{C4BA09BF-F9BC-4838-8B49-3DFE8771A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0178" y="3792419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F2A2397-6A1B-4567-8276-A7DB7FD5B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4932" y="3401088"/>
              <a:ext cx="1003879" cy="7826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VSA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将信号送回到</a:t>
              </a:r>
              <a:r>
                <a:rPr kumimoji="0" lang="en-US" altLang="zh-CN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SystemVue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3" name="AutoShape 12">
              <a:extLst>
                <a:ext uri="{FF2B5EF4-FFF2-40B4-BE49-F238E27FC236}">
                  <a16:creationId xmlns:a16="http://schemas.microsoft.com/office/drawing/2014/main" id="{05D54CAC-E027-4C4E-8FCB-7FBF59369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8811" y="3785737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Rectangle 14">
              <a:extLst>
                <a:ext uri="{FF2B5EF4-FFF2-40B4-BE49-F238E27FC236}">
                  <a16:creationId xmlns:a16="http://schemas.microsoft.com/office/drawing/2014/main" id="{08367479-BB21-462C-867F-7B0E39287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4737" y="3403151"/>
              <a:ext cx="1003879" cy="7826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SimSun" panose="02010600030101010101" pitchFamily="2" charset="-122"/>
                </a:rPr>
                <a:t>测量基站接收端指标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6" name="AutoShape 12">
              <a:extLst>
                <a:ext uri="{FF2B5EF4-FFF2-40B4-BE49-F238E27FC236}">
                  <a16:creationId xmlns:a16="http://schemas.microsoft.com/office/drawing/2014/main" id="{B189F6EE-DB6D-438F-90FA-096B19C54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9631" y="3768965"/>
              <a:ext cx="35475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48CB1F-1C7C-4FB9-B266-565F025216AD}"/>
                </a:ext>
              </a:extLst>
            </p:cNvPr>
            <p:cNvSpPr/>
            <p:nvPr/>
          </p:nvSpPr>
          <p:spPr>
            <a:xfrm>
              <a:off x="251199" y="3377634"/>
              <a:ext cx="11363186" cy="9501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95" name="Rectangle 17">
            <a:extLst>
              <a:ext uri="{FF2B5EF4-FFF2-40B4-BE49-F238E27FC236}">
                <a16:creationId xmlns:a16="http://schemas.microsoft.com/office/drawing/2014/main" id="{B1843DB3-C02C-42DA-B209-76FFD293A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1" y="4617228"/>
            <a:ext cx="1129931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5G NR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基站 </a:t>
            </a: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SISO Ideal Signal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15">
            <a:extLst>
              <a:ext uri="{FF2B5EF4-FFF2-40B4-BE49-F238E27FC236}">
                <a16:creationId xmlns:a16="http://schemas.microsoft.com/office/drawing/2014/main" id="{07796049-476F-4DF0-8E8F-835D16DE7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467" y="4658910"/>
            <a:ext cx="893997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Modulator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AutoShape 13">
            <a:extLst>
              <a:ext uri="{FF2B5EF4-FFF2-40B4-BE49-F238E27FC236}">
                <a16:creationId xmlns:a16="http://schemas.microsoft.com/office/drawing/2014/main" id="{CA9F1425-C78C-4267-B33B-61B42B1B30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0440" y="4993953"/>
            <a:ext cx="35475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AutoShape 11">
            <a:extLst>
              <a:ext uri="{FF2B5EF4-FFF2-40B4-BE49-F238E27FC236}">
                <a16:creationId xmlns:a16="http://schemas.microsoft.com/office/drawing/2014/main" id="{C8481B3E-024B-4B1A-B630-BA596C0D1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2320" y="4932026"/>
            <a:ext cx="35475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5EB7BF-7D5F-4F2B-BCC3-21DE19337821}"/>
              </a:ext>
            </a:extLst>
          </p:cNvPr>
          <p:cNvSpPr/>
          <p:nvPr/>
        </p:nvSpPr>
        <p:spPr>
          <a:xfrm>
            <a:off x="392339" y="3070638"/>
            <a:ext cx="9524659" cy="3111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A2A64BED-7E67-41EF-AACD-33E3EF989AA7}"/>
              </a:ext>
            </a:extLst>
          </p:cNvPr>
          <p:cNvGrpSpPr/>
          <p:nvPr/>
        </p:nvGrpSpPr>
        <p:grpSpPr>
          <a:xfrm>
            <a:off x="879341" y="3681198"/>
            <a:ext cx="945468" cy="786689"/>
            <a:chOff x="2477086" y="2595873"/>
            <a:chExt cx="903492" cy="819966"/>
          </a:xfrm>
        </p:grpSpPr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0F34FDA9-1349-46B3-A1B1-B7CFDD1FBBF2}"/>
                </a:ext>
              </a:extLst>
            </p:cNvPr>
            <p:cNvSpPr/>
            <p:nvPr/>
          </p:nvSpPr>
          <p:spPr>
            <a:xfrm>
              <a:off x="2477086" y="2595873"/>
              <a:ext cx="903492" cy="81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5C9E0B07-5996-4B1A-AD05-53D6B4D65C90}"/>
                </a:ext>
              </a:extLst>
            </p:cNvPr>
            <p:cNvSpPr txBox="1"/>
            <p:nvPr/>
          </p:nvSpPr>
          <p:spPr>
            <a:xfrm>
              <a:off x="2605426" y="2809187"/>
              <a:ext cx="646821" cy="18466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Oscillator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31FA5225-20FB-4E1F-86F0-1F72F2017433}"/>
              </a:ext>
            </a:extLst>
          </p:cNvPr>
          <p:cNvGrpSpPr/>
          <p:nvPr/>
        </p:nvGrpSpPr>
        <p:grpSpPr>
          <a:xfrm>
            <a:off x="5778828" y="4607518"/>
            <a:ext cx="903492" cy="819966"/>
            <a:chOff x="2477086" y="2595873"/>
            <a:chExt cx="903492" cy="819966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0A27928-8D26-4076-B90C-B3CF250E66B3}"/>
                </a:ext>
              </a:extLst>
            </p:cNvPr>
            <p:cNvSpPr/>
            <p:nvPr/>
          </p:nvSpPr>
          <p:spPr>
            <a:xfrm>
              <a:off x="2477086" y="2595873"/>
              <a:ext cx="903492" cy="81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D69DE73-8884-4317-A88D-62ECBBB1653B}"/>
                </a:ext>
              </a:extLst>
            </p:cNvPr>
            <p:cNvSpPr txBox="1"/>
            <p:nvPr/>
          </p:nvSpPr>
          <p:spPr>
            <a:xfrm>
              <a:off x="2605426" y="2809187"/>
              <a:ext cx="646821" cy="18466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Mixer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77C5FC63-3A7D-4441-823D-5BB8FF42AAFB}"/>
              </a:ext>
            </a:extLst>
          </p:cNvPr>
          <p:cNvCxnSpPr>
            <a:cxnSpLocks/>
            <a:stCxn id="127" idx="6"/>
            <a:endCxn id="97" idx="0"/>
          </p:cNvCxnSpPr>
          <p:nvPr/>
        </p:nvCxnSpPr>
        <p:spPr>
          <a:xfrm>
            <a:off x="1824809" y="4074543"/>
            <a:ext cx="619657" cy="58436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468677A-ABCE-40E8-A936-BF6109FC5289}"/>
              </a:ext>
            </a:extLst>
          </p:cNvPr>
          <p:cNvGrpSpPr/>
          <p:nvPr/>
        </p:nvGrpSpPr>
        <p:grpSpPr>
          <a:xfrm>
            <a:off x="5055752" y="3779096"/>
            <a:ext cx="945468" cy="786689"/>
            <a:chOff x="2477086" y="2595873"/>
            <a:chExt cx="903492" cy="819966"/>
          </a:xfrm>
        </p:grpSpPr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C9194846-12B3-4BB6-8F34-D52878D38D6F}"/>
                </a:ext>
              </a:extLst>
            </p:cNvPr>
            <p:cNvSpPr/>
            <p:nvPr/>
          </p:nvSpPr>
          <p:spPr>
            <a:xfrm>
              <a:off x="2477086" y="2595873"/>
              <a:ext cx="903492" cy="81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43A364FA-6294-4E30-ACC5-AA4042664A77}"/>
                </a:ext>
              </a:extLst>
            </p:cNvPr>
            <p:cNvSpPr txBox="1"/>
            <p:nvPr/>
          </p:nvSpPr>
          <p:spPr>
            <a:xfrm>
              <a:off x="2605426" y="2809187"/>
              <a:ext cx="646821" cy="18466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Oscillator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09" name="连接符: 肘形 108">
            <a:extLst>
              <a:ext uri="{FF2B5EF4-FFF2-40B4-BE49-F238E27FC236}">
                <a16:creationId xmlns:a16="http://schemas.microsoft.com/office/drawing/2014/main" id="{59FD46FA-22B6-4695-B6DF-E3CB4078ABD5}"/>
              </a:ext>
            </a:extLst>
          </p:cNvPr>
          <p:cNvCxnSpPr>
            <a:stCxn id="123" idx="6"/>
            <a:endCxn id="125" idx="0"/>
          </p:cNvCxnSpPr>
          <p:nvPr/>
        </p:nvCxnSpPr>
        <p:spPr>
          <a:xfrm>
            <a:off x="6001220" y="4172441"/>
            <a:ext cx="229354" cy="43507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734A73F-D709-4C04-8513-6748ED2FF2D7}"/>
              </a:ext>
            </a:extLst>
          </p:cNvPr>
          <p:cNvGrpSpPr/>
          <p:nvPr/>
        </p:nvGrpSpPr>
        <p:grpSpPr>
          <a:xfrm>
            <a:off x="4433465" y="4542402"/>
            <a:ext cx="1053845" cy="950199"/>
            <a:chOff x="5367847" y="4667019"/>
            <a:chExt cx="1117793" cy="1057866"/>
          </a:xfrm>
        </p:grpSpPr>
        <p:sp>
          <p:nvSpPr>
            <p:cNvPr id="121" name="流程图: 摘录 120">
              <a:extLst>
                <a:ext uri="{FF2B5EF4-FFF2-40B4-BE49-F238E27FC236}">
                  <a16:creationId xmlns:a16="http://schemas.microsoft.com/office/drawing/2014/main" id="{5FCD935F-45D7-421C-866F-43F759C6AEB0}"/>
                </a:ext>
              </a:extLst>
            </p:cNvPr>
            <p:cNvSpPr/>
            <p:nvPr/>
          </p:nvSpPr>
          <p:spPr>
            <a:xfrm rot="5400000">
              <a:off x="5397811" y="4637055"/>
              <a:ext cx="1057866" cy="1117793"/>
            </a:xfrm>
            <a:prstGeom prst="flowChartExtra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FB35CCC1-7B10-47AA-8AB1-30D4D01889C7}"/>
                </a:ext>
              </a:extLst>
            </p:cNvPr>
            <p:cNvSpPr txBox="1"/>
            <p:nvPr/>
          </p:nvSpPr>
          <p:spPr>
            <a:xfrm>
              <a:off x="5401531" y="5032946"/>
              <a:ext cx="813619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Amplifier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F8D67BC-7F39-44E5-ABD0-4F095D36431F}"/>
              </a:ext>
            </a:extLst>
          </p:cNvPr>
          <p:cNvSpPr txBox="1"/>
          <p:nvPr/>
        </p:nvSpPr>
        <p:spPr>
          <a:xfrm>
            <a:off x="6235951" y="3645991"/>
            <a:ext cx="763170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Phase Noise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B7F272F2-5464-431A-A91A-592C6D1E8250}"/>
              </a:ext>
            </a:extLst>
          </p:cNvPr>
          <p:cNvSpPr txBox="1"/>
          <p:nvPr/>
        </p:nvSpPr>
        <p:spPr>
          <a:xfrm>
            <a:off x="4401797" y="5658634"/>
            <a:ext cx="111717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Noise Figure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0B5018DC-EBCE-4276-A492-DE8A5C1CC14E}"/>
              </a:ext>
            </a:extLst>
          </p:cNvPr>
          <p:cNvCxnSpPr>
            <a:stCxn id="114" idx="1"/>
            <a:endCxn id="123" idx="7"/>
          </p:cNvCxnSpPr>
          <p:nvPr/>
        </p:nvCxnSpPr>
        <p:spPr>
          <a:xfrm flipH="1">
            <a:off x="5862759" y="3861435"/>
            <a:ext cx="373192" cy="328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A07F47F-5C7E-46B8-A4A7-A25FCF6A9165}"/>
              </a:ext>
            </a:extLst>
          </p:cNvPr>
          <p:cNvSpPr txBox="1"/>
          <p:nvPr/>
        </p:nvSpPr>
        <p:spPr>
          <a:xfrm>
            <a:off x="2627198" y="3151606"/>
            <a:ext cx="26553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带入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Rx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射频非理想因素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989CC91-DB04-4CE5-B381-8F1904B289C5}"/>
              </a:ext>
            </a:extLst>
          </p:cNvPr>
          <p:cNvGrpSpPr/>
          <p:nvPr/>
        </p:nvGrpSpPr>
        <p:grpSpPr>
          <a:xfrm>
            <a:off x="3162839" y="4633671"/>
            <a:ext cx="852173" cy="679568"/>
            <a:chOff x="10222316" y="3860469"/>
            <a:chExt cx="852173" cy="67956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2F831B2-F1DD-4167-9968-7AE216DE59F0}"/>
                </a:ext>
              </a:extLst>
            </p:cNvPr>
            <p:cNvSpPr/>
            <p:nvPr/>
          </p:nvSpPr>
          <p:spPr>
            <a:xfrm>
              <a:off x="10222316" y="3860469"/>
              <a:ext cx="852173" cy="6795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387E3FF-27EA-4AA9-8E24-119CC75B58D9}"/>
                </a:ext>
              </a:extLst>
            </p:cNvPr>
            <p:cNvSpPr txBox="1"/>
            <p:nvPr/>
          </p:nvSpPr>
          <p:spPr>
            <a:xfrm>
              <a:off x="10282147" y="4046626"/>
              <a:ext cx="73251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Noise Density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08B0343-1781-43EE-9C90-3E51BD384914}"/>
              </a:ext>
            </a:extLst>
          </p:cNvPr>
          <p:cNvCxnSpPr>
            <a:stCxn id="97" idx="3"/>
            <a:endCxn id="11" idx="1"/>
          </p:cNvCxnSpPr>
          <p:nvPr/>
        </p:nvCxnSpPr>
        <p:spPr>
          <a:xfrm>
            <a:off x="2891464" y="4973455"/>
            <a:ext cx="27137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7CADE3-69A7-404D-9065-9CA9DC21A6BF}"/>
              </a:ext>
            </a:extLst>
          </p:cNvPr>
          <p:cNvCxnSpPr>
            <a:stCxn id="11" idx="3"/>
            <a:endCxn id="122" idx="1"/>
          </p:cNvCxnSpPr>
          <p:nvPr/>
        </p:nvCxnSpPr>
        <p:spPr>
          <a:xfrm flipV="1">
            <a:off x="4015012" y="4967845"/>
            <a:ext cx="450210" cy="56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4BA8B16-A87F-4734-B878-9E3BDC8CD5DA}"/>
              </a:ext>
            </a:extLst>
          </p:cNvPr>
          <p:cNvCxnSpPr>
            <a:stCxn id="121" idx="0"/>
            <a:endCxn id="125" idx="2"/>
          </p:cNvCxnSpPr>
          <p:nvPr/>
        </p:nvCxnSpPr>
        <p:spPr>
          <a:xfrm flipV="1">
            <a:off x="5487310" y="5017501"/>
            <a:ext cx="29151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46ED31F-A592-430F-97EF-FB6F655FB3AE}"/>
              </a:ext>
            </a:extLst>
          </p:cNvPr>
          <p:cNvCxnSpPr>
            <a:stCxn id="115" idx="0"/>
            <a:endCxn id="121" idx="3"/>
          </p:cNvCxnSpPr>
          <p:nvPr/>
        </p:nvCxnSpPr>
        <p:spPr>
          <a:xfrm flipV="1">
            <a:off x="4960387" y="5255051"/>
            <a:ext cx="0" cy="40358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C74ECF8-18F5-43C3-9FBD-5A7D718CAB3A}"/>
              </a:ext>
            </a:extLst>
          </p:cNvPr>
          <p:cNvGrpSpPr/>
          <p:nvPr/>
        </p:nvGrpSpPr>
        <p:grpSpPr>
          <a:xfrm>
            <a:off x="7052804" y="4639277"/>
            <a:ext cx="1069478" cy="709352"/>
            <a:chOff x="10236433" y="3817764"/>
            <a:chExt cx="1069478" cy="709352"/>
          </a:xfrm>
        </p:grpSpPr>
        <p:sp>
          <p:nvSpPr>
            <p:cNvPr id="103" name="Rectangle 3">
              <a:extLst>
                <a:ext uri="{FF2B5EF4-FFF2-40B4-BE49-F238E27FC236}">
                  <a16:creationId xmlns:a16="http://schemas.microsoft.com/office/drawing/2014/main" id="{B22F3323-E540-4DDD-B78E-D0E080A37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6433" y="3817764"/>
              <a:ext cx="1069478" cy="7093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1C32DE0-1C1B-4232-A705-59E4E6F340A7}"/>
                </a:ext>
              </a:extLst>
            </p:cNvPr>
            <p:cNvSpPr txBox="1"/>
            <p:nvPr/>
          </p:nvSpPr>
          <p:spPr>
            <a:xfrm>
              <a:off x="10324761" y="4020950"/>
              <a:ext cx="94301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 err="1">
                  <a:latin typeface="Arial" panose="020B0604020202020204" pitchFamily="34" charset="0"/>
                </a:rPr>
                <a:t>Demod</a:t>
              </a:r>
              <a:endParaRPr lang="zh-CN" altLang="en-US" sz="1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A48BADC-9D57-4724-9B79-E5846CFD7C00}"/>
              </a:ext>
            </a:extLst>
          </p:cNvPr>
          <p:cNvGrpSpPr/>
          <p:nvPr/>
        </p:nvGrpSpPr>
        <p:grpSpPr>
          <a:xfrm>
            <a:off x="8537802" y="4555627"/>
            <a:ext cx="939408" cy="764660"/>
            <a:chOff x="10164602" y="4172440"/>
            <a:chExt cx="1223443" cy="89216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2A771D0-CCEA-44C7-A4A6-4B28E08C047E}"/>
                </a:ext>
              </a:extLst>
            </p:cNvPr>
            <p:cNvSpPr/>
            <p:nvPr/>
          </p:nvSpPr>
          <p:spPr>
            <a:xfrm>
              <a:off x="10164602" y="4172440"/>
              <a:ext cx="1223443" cy="892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9A4583B-689D-4A78-AA77-2F50CE467E41}"/>
                </a:ext>
              </a:extLst>
            </p:cNvPr>
            <p:cNvSpPr txBox="1"/>
            <p:nvPr/>
          </p:nvSpPr>
          <p:spPr>
            <a:xfrm>
              <a:off x="10328233" y="4543681"/>
              <a:ext cx="908916" cy="200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ADC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B71232D-7F2A-436D-92F7-8BD3BD0A3271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8084146" y="4937957"/>
            <a:ext cx="453656" cy="122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C7EB1D9-5E04-4134-9296-E04DFB5E9E4A}"/>
              </a:ext>
            </a:extLst>
          </p:cNvPr>
          <p:cNvCxnSpPr>
            <a:stCxn id="35" idx="3"/>
          </p:cNvCxnSpPr>
          <p:nvPr/>
        </p:nvCxnSpPr>
        <p:spPr>
          <a:xfrm>
            <a:off x="9477210" y="4937957"/>
            <a:ext cx="317239" cy="469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92C32A0-4299-4B43-9A89-E529FE9D6E12}"/>
              </a:ext>
            </a:extLst>
          </p:cNvPr>
          <p:cNvSpPr txBox="1"/>
          <p:nvPr/>
        </p:nvSpPr>
        <p:spPr>
          <a:xfrm>
            <a:off x="6963000" y="5613578"/>
            <a:ext cx="124908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 Imbalance</a:t>
            </a:r>
          </a:p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IQ offset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775B7E7-6E63-4349-9835-4F7636184477}"/>
              </a:ext>
            </a:extLst>
          </p:cNvPr>
          <p:cNvCxnSpPr>
            <a:stCxn id="42" idx="0"/>
            <a:endCxn id="103" idx="2"/>
          </p:cNvCxnSpPr>
          <p:nvPr/>
        </p:nvCxnSpPr>
        <p:spPr>
          <a:xfrm flipV="1">
            <a:off x="7587543" y="5348629"/>
            <a:ext cx="0" cy="26494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2981313-AEF4-42D0-AB70-27A0E9799B36}"/>
              </a:ext>
            </a:extLst>
          </p:cNvPr>
          <p:cNvSpPr txBox="1"/>
          <p:nvPr/>
        </p:nvSpPr>
        <p:spPr>
          <a:xfrm>
            <a:off x="8537802" y="5658634"/>
            <a:ext cx="9394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ADC_Nbits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1DF8C393-CB7E-4040-9D95-8C1D20CEEC07}"/>
              </a:ext>
            </a:extLst>
          </p:cNvPr>
          <p:cNvCxnSpPr>
            <a:stCxn id="129" idx="0"/>
            <a:endCxn id="35" idx="2"/>
          </p:cNvCxnSpPr>
          <p:nvPr/>
        </p:nvCxnSpPr>
        <p:spPr>
          <a:xfrm flipV="1">
            <a:off x="9007506" y="5320287"/>
            <a:ext cx="0" cy="33834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84C83BD-6D33-4D8A-8305-8BDB9EDE8F18}"/>
              </a:ext>
            </a:extLst>
          </p:cNvPr>
          <p:cNvSpPr txBox="1"/>
          <p:nvPr/>
        </p:nvSpPr>
        <p:spPr>
          <a:xfrm>
            <a:off x="3056496" y="5658634"/>
            <a:ext cx="106485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174dBm/Hz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A2CE3314-15CB-4ABF-9E32-38C978B2CE9B}"/>
              </a:ext>
            </a:extLst>
          </p:cNvPr>
          <p:cNvCxnSpPr>
            <a:stCxn id="134" idx="0"/>
            <a:endCxn id="11" idx="2"/>
          </p:cNvCxnSpPr>
          <p:nvPr/>
        </p:nvCxnSpPr>
        <p:spPr>
          <a:xfrm flipV="1">
            <a:off x="3588926" y="5313239"/>
            <a:ext cx="0" cy="3453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箭头: 下 137">
            <a:extLst>
              <a:ext uri="{FF2B5EF4-FFF2-40B4-BE49-F238E27FC236}">
                <a16:creationId xmlns:a16="http://schemas.microsoft.com/office/drawing/2014/main" id="{591DD978-D30C-49F0-AF3A-22487E5F42D6}"/>
              </a:ext>
            </a:extLst>
          </p:cNvPr>
          <p:cNvSpPr/>
          <p:nvPr/>
        </p:nvSpPr>
        <p:spPr>
          <a:xfrm>
            <a:off x="1877785" y="2484016"/>
            <a:ext cx="460062" cy="58013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</p:spTree>
    <p:extLst>
      <p:ext uri="{BB962C8B-B14F-4D97-AF65-F5344CB8AC3E}">
        <p14:creationId xmlns:p14="http://schemas.microsoft.com/office/powerpoint/2010/main" val="2799995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377AF8-DB5F-4450-9AEB-BE2A380A6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A22C0E-DC19-47ED-BCAF-CDE69E7C4D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D12845-0D5C-4F30-98BF-6F054DA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Origin Para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0F2DBD-CB7D-4D72-B8EC-106894DE479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38581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3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Change 5dB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5CC9C30-B43D-464B-8187-546D5A5D5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8" t="10913" b="10400"/>
          <a:stretch/>
        </p:blipFill>
        <p:spPr>
          <a:xfrm>
            <a:off x="449200" y="1638481"/>
            <a:ext cx="2388267" cy="152250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EEC9C3F-C06C-4883-BB52-4F63B546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646" y="1372361"/>
            <a:ext cx="3481346" cy="19290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77D840D-786D-40A2-90B7-3B47AC8F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552" y="1456401"/>
            <a:ext cx="4465196" cy="183970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A458E9C-3128-4B10-A764-88D044F8E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070"/>
          <a:stretch/>
        </p:blipFill>
        <p:spPr>
          <a:xfrm>
            <a:off x="462465" y="3437984"/>
            <a:ext cx="10382250" cy="492444"/>
          </a:xfrm>
          <a:prstGeom prst="rect">
            <a:avLst/>
          </a:prstGeom>
        </p:spPr>
      </p:pic>
      <p:sp>
        <p:nvSpPr>
          <p:cNvPr id="26" name="文本框 1">
            <a:extLst>
              <a:ext uri="{FF2B5EF4-FFF2-40B4-BE49-F238E27FC236}">
                <a16:creationId xmlns:a16="http://schemas.microsoft.com/office/drawing/2014/main" id="{F688490A-7106-4281-9DCF-E782E814E837}"/>
              </a:ext>
            </a:extLst>
          </p:cNvPr>
          <p:cNvSpPr txBox="1"/>
          <p:nvPr/>
        </p:nvSpPr>
        <p:spPr>
          <a:xfrm>
            <a:off x="941538" y="2866018"/>
            <a:ext cx="23753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EVM:-45.294dB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:-44.951dB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79B28BD-D3D1-4A34-A1F0-FB1420327E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28" b="12773"/>
          <a:stretch/>
        </p:blipFill>
        <p:spPr>
          <a:xfrm>
            <a:off x="462466" y="4264241"/>
            <a:ext cx="2742648" cy="150709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E2ECDBA-3C19-4A73-88CD-B3E89125F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976" y="4191258"/>
            <a:ext cx="2242499" cy="180205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9D6A6B6-EC59-4B8C-80A2-85C4579E4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5261" y="4137521"/>
            <a:ext cx="4321385" cy="179992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D072661-CD0A-4125-94AE-335CBF9765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9588"/>
          <a:stretch/>
        </p:blipFill>
        <p:spPr>
          <a:xfrm>
            <a:off x="384270" y="6058043"/>
            <a:ext cx="10410825" cy="492443"/>
          </a:xfrm>
          <a:prstGeom prst="rect">
            <a:avLst/>
          </a:prstGeom>
        </p:spPr>
      </p:pic>
      <p:sp>
        <p:nvSpPr>
          <p:cNvPr id="39" name="文本框 1">
            <a:extLst>
              <a:ext uri="{FF2B5EF4-FFF2-40B4-BE49-F238E27FC236}">
                <a16:creationId xmlns:a16="http://schemas.microsoft.com/office/drawing/2014/main" id="{5DA89569-49CC-4DE4-9CED-B0496EA1026B}"/>
              </a:ext>
            </a:extLst>
          </p:cNvPr>
          <p:cNvSpPr txBox="1"/>
          <p:nvPr/>
        </p:nvSpPr>
        <p:spPr>
          <a:xfrm>
            <a:off x="1115258" y="5439316"/>
            <a:ext cx="21265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EVM:-46.33dB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:-45.377dB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45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EFC0B-0394-4089-A97D-6D3DD94BB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14ABA1-26A5-4EB4-B9F1-F7117EE158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9E3D3D-CB91-4893-9159-169A0ED9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Change 5dB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9FB2739-89BB-48AB-B4B1-F8A3305264E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65220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6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Change 10dB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44D9EE4-EC2A-484E-A84D-4E8AA5ABD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8" t="9613" b="10773"/>
          <a:stretch/>
        </p:blipFill>
        <p:spPr>
          <a:xfrm>
            <a:off x="449201" y="1620892"/>
            <a:ext cx="2696761" cy="179051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EB3415B-ABF7-4FEC-AC8A-09A9F8886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773" y="1391278"/>
            <a:ext cx="3843460" cy="202013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452628D-70F9-4CBB-8E2E-8A11E55F6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48" y="1345017"/>
            <a:ext cx="3918805" cy="205663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6C55F58-3FB1-497C-BA18-837D6DAFFD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879"/>
          <a:stretch/>
        </p:blipFill>
        <p:spPr>
          <a:xfrm>
            <a:off x="449201" y="3530684"/>
            <a:ext cx="10172700" cy="463546"/>
          </a:xfrm>
          <a:prstGeom prst="rect">
            <a:avLst/>
          </a:prstGeom>
        </p:spPr>
      </p:pic>
      <p:sp>
        <p:nvSpPr>
          <p:cNvPr id="34" name="文本框 1">
            <a:extLst>
              <a:ext uri="{FF2B5EF4-FFF2-40B4-BE49-F238E27FC236}">
                <a16:creationId xmlns:a16="http://schemas.microsoft.com/office/drawing/2014/main" id="{9C16989F-781B-4D0F-A54C-6D33D8AA2C69}"/>
              </a:ext>
            </a:extLst>
          </p:cNvPr>
          <p:cNvSpPr txBox="1"/>
          <p:nvPr/>
        </p:nvSpPr>
        <p:spPr>
          <a:xfrm>
            <a:off x="1254521" y="2976686"/>
            <a:ext cx="20717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EVM:-37.388dB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:-40.8dB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6E3B247-781D-4819-898D-6F4197DA0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50"/>
          <a:stretch/>
        </p:blipFill>
        <p:spPr>
          <a:xfrm>
            <a:off x="449201" y="4197278"/>
            <a:ext cx="2970480" cy="160312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21E1C00-9F0A-4F27-80AB-E01FB6BF2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454" y="4100448"/>
            <a:ext cx="2596261" cy="195759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76EFCEA-DEA6-425A-90DA-C1F180CCE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681" y="4088741"/>
            <a:ext cx="4002332" cy="195759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E014EAD-CB1B-469F-A098-0AC43872EE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6571"/>
          <a:stretch/>
        </p:blipFill>
        <p:spPr>
          <a:xfrm>
            <a:off x="410062" y="6117195"/>
            <a:ext cx="10306050" cy="483990"/>
          </a:xfrm>
          <a:prstGeom prst="rect">
            <a:avLst/>
          </a:prstGeom>
        </p:spPr>
      </p:pic>
      <p:sp>
        <p:nvSpPr>
          <p:cNvPr id="41" name="文本框 1">
            <a:extLst>
              <a:ext uri="{FF2B5EF4-FFF2-40B4-BE49-F238E27FC236}">
                <a16:creationId xmlns:a16="http://schemas.microsoft.com/office/drawing/2014/main" id="{94A62673-CE19-4A62-96D7-9A38A71DF510}"/>
              </a:ext>
            </a:extLst>
          </p:cNvPr>
          <p:cNvSpPr txBox="1"/>
          <p:nvPr/>
        </p:nvSpPr>
        <p:spPr>
          <a:xfrm>
            <a:off x="1392380" y="5503217"/>
            <a:ext cx="22415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EVM:-37.69dB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:-41.316dB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734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25F5D-344E-4D1E-AA10-4F645E6FD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EF397-6F25-4BB1-A3D0-E6180BEA1C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B64F0CC-A75E-4EA6-85B0-81E2EC8F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Change 10dB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4D26C58-8AD2-4ADB-90EB-66FFF6486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807362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8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B7E18F-C147-4427-898E-1DD35F5B3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64969A-7B51-4CC4-BC46-1FAFB93614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C1C1F88-AEDB-4A00-B568-5B76484B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OTA Test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3FE049E-8CFF-4EB9-BBC7-D197CA8A13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086425484"/>
              </p:ext>
            </p:extLst>
          </p:nvPr>
        </p:nvGraphicFramePr>
        <p:xfrm>
          <a:off x="449201" y="1593988"/>
          <a:ext cx="11512000" cy="235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615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63870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046284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89653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53782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OTA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 Signal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-42.29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44.46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43.096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1.364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43.104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1.736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93908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r>
                        <a:rPr lang="en-US" altLang="zh-CN" dirty="0"/>
                        <a:t> Signal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-34.409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-34.924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41.013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40.712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0.301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40.823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40.744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24292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C53A74C-B6CB-4E3D-9A6E-A97CDD35A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17586"/>
              </p:ext>
            </p:extLst>
          </p:nvPr>
        </p:nvGraphicFramePr>
        <p:xfrm>
          <a:off x="449201" y="4088466"/>
          <a:ext cx="11601646" cy="215285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2381485944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2300577932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3968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OTA Test Parameters(Length=2.5m,Pathloss=-54.7dBm)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5368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RF Imp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PA_TOI(dBm)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DAC_Nbits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628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Ideal </a:t>
                      </a:r>
                      <a:r>
                        <a:rPr lang="en-US" altLang="zh-CN" dirty="0" err="1"/>
                        <a:t>RFImp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仪表参数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r>
                        <a:rPr lang="en-US" altLang="zh-CN" dirty="0"/>
                        <a:t>58.7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</a:t>
                      </a:r>
                      <a:r>
                        <a:rPr lang="en-US" altLang="zh-CN" sz="1600" dirty="0"/>
                        <a:t>100 -98.57 1e3 -107.56 1e4 -121.67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Test </a:t>
                      </a:r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158.7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[100 -88.57 1e3 -97.56 1e4 -111.67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4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265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115" y="885419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Ideal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内容占位符 9">
            <a:extLst>
              <a:ext uri="{FF2B5EF4-FFF2-40B4-BE49-F238E27FC236}">
                <a16:creationId xmlns:a16="http://schemas.microsoft.com/office/drawing/2014/main" id="{8B46C6E4-7179-4186-B0C3-9A9C497F1C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9488" b="8021"/>
          <a:stretch/>
        </p:blipFill>
        <p:spPr>
          <a:xfrm>
            <a:off x="449201" y="1638482"/>
            <a:ext cx="2718205" cy="156347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CBEA21B-B199-4E15-BEAA-619759FA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393" y="1499982"/>
            <a:ext cx="3312699" cy="179453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F7E7202-B459-4A94-ACF0-3C9988B1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492" y="1407416"/>
            <a:ext cx="4015563" cy="179453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5284046-89CB-42E0-B96F-9835C13A8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845"/>
          <a:stretch/>
        </p:blipFill>
        <p:spPr>
          <a:xfrm>
            <a:off x="449201" y="3486192"/>
            <a:ext cx="8515690" cy="393954"/>
          </a:xfrm>
          <a:prstGeom prst="rect">
            <a:avLst/>
          </a:prstGeom>
        </p:spPr>
      </p:pic>
      <p:sp>
        <p:nvSpPr>
          <p:cNvPr id="34" name="TextBox 5">
            <a:extLst>
              <a:ext uri="{FF2B5EF4-FFF2-40B4-BE49-F238E27FC236}">
                <a16:creationId xmlns:a16="http://schemas.microsoft.com/office/drawing/2014/main" id="{6E482617-0A36-4F72-B044-5D5269E4E269}"/>
              </a:ext>
            </a:extLst>
          </p:cNvPr>
          <p:cNvSpPr txBox="1"/>
          <p:nvPr/>
        </p:nvSpPr>
        <p:spPr>
          <a:xfrm>
            <a:off x="751114" y="2904376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EVM=-42.26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offset=-46.947</a:t>
            </a:r>
          </a:p>
        </p:txBody>
      </p:sp>
      <p:pic>
        <p:nvPicPr>
          <p:cNvPr id="35" name="内容占位符 8">
            <a:extLst>
              <a:ext uri="{FF2B5EF4-FFF2-40B4-BE49-F238E27FC236}">
                <a16:creationId xmlns:a16="http://schemas.microsoft.com/office/drawing/2014/main" id="{3A0CE547-1333-47B4-A64B-E8D0F570C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50" y="4156103"/>
            <a:ext cx="2599905" cy="162494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30A2E17-3EA7-4011-B4CF-D752B5975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156" y="4194181"/>
            <a:ext cx="2880559" cy="2033643"/>
          </a:xfrm>
          <a:prstGeom prst="rect">
            <a:avLst/>
          </a:prstGeom>
        </p:spPr>
      </p:pic>
      <p:pic>
        <p:nvPicPr>
          <p:cNvPr id="37" name="内容占位符 5">
            <a:extLst>
              <a:ext uri="{FF2B5EF4-FFF2-40B4-BE49-F238E27FC236}">
                <a16:creationId xmlns:a16="http://schemas.microsoft.com/office/drawing/2014/main" id="{CEEBB19C-8DFB-4678-A3A9-3CEF6E399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869" y="4113596"/>
            <a:ext cx="3760807" cy="194444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6F5FDAE-1B6D-4E17-9E01-C8EC28A7BC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8855"/>
          <a:stretch/>
        </p:blipFill>
        <p:spPr>
          <a:xfrm>
            <a:off x="357800" y="6123033"/>
            <a:ext cx="10848975" cy="492443"/>
          </a:xfrm>
          <a:prstGeom prst="rect">
            <a:avLst/>
          </a:prstGeom>
        </p:spPr>
      </p:pic>
      <p:sp>
        <p:nvSpPr>
          <p:cNvPr id="41" name="TextBox 5">
            <a:extLst>
              <a:ext uri="{FF2B5EF4-FFF2-40B4-BE49-F238E27FC236}">
                <a16:creationId xmlns:a16="http://schemas.microsoft.com/office/drawing/2014/main" id="{FAE5C105-D3A2-433F-802C-1CE8C87D260C}"/>
              </a:ext>
            </a:extLst>
          </p:cNvPr>
          <p:cNvSpPr txBox="1"/>
          <p:nvPr/>
        </p:nvSpPr>
        <p:spPr>
          <a:xfrm>
            <a:off x="604183" y="5532255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EVM=-42. 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offset=-47.115</a:t>
            </a:r>
          </a:p>
        </p:txBody>
      </p:sp>
    </p:spTree>
    <p:extLst>
      <p:ext uri="{BB962C8B-B14F-4D97-AF65-F5344CB8AC3E}">
        <p14:creationId xmlns:p14="http://schemas.microsoft.com/office/powerpoint/2010/main" val="1077193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B238D9A-FA9A-4C8E-8ED3-60904F216E8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2" y="1459107"/>
            <a:ext cx="5462314" cy="445272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40116C-42E7-481E-AC75-A934F68D6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928B34-96B5-41DD-9F07-2034745F2B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31773"/>
            <a:ext cx="4114800" cy="153888"/>
          </a:xfrm>
        </p:spPr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1C8D82F-A0EF-4DD1-9FF2-3BE05697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Ideal signal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859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</a:t>
            </a:r>
            <a:r>
              <a:rPr lang="en-US" altLang="zh-CN" dirty="0" err="1"/>
              <a:t>RFImp</a:t>
            </a:r>
            <a:r>
              <a:rPr lang="en-US" altLang="zh-CN" dirty="0"/>
              <a:t>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9FFE7CB-A42E-4189-B087-7078BBD7C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85" t="8025" b="11316"/>
          <a:stretch/>
        </p:blipFill>
        <p:spPr>
          <a:xfrm>
            <a:off x="449201" y="1638482"/>
            <a:ext cx="3208399" cy="162848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52520D4-30C7-4B6A-B4DA-6036A232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443" y="1440819"/>
            <a:ext cx="3709019" cy="19881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CF12F52-21EA-41CC-B089-239A022EE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686" y="1399806"/>
            <a:ext cx="3709019" cy="1867157"/>
          </a:xfrm>
          <a:prstGeom prst="rect">
            <a:avLst/>
          </a:prstGeom>
        </p:spPr>
      </p:pic>
      <p:pic>
        <p:nvPicPr>
          <p:cNvPr id="26" name="内容占位符 5">
            <a:extLst>
              <a:ext uri="{FF2B5EF4-FFF2-40B4-BE49-F238E27FC236}">
                <a16:creationId xmlns:a16="http://schemas.microsoft.com/office/drawing/2014/main" id="{DF5111A4-4192-4E5F-AD51-B8C928AB1F2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5"/>
          <a:srcRect b="58640"/>
          <a:stretch/>
        </p:blipFill>
        <p:spPr>
          <a:xfrm>
            <a:off x="558948" y="3486192"/>
            <a:ext cx="8113712" cy="393954"/>
          </a:xfrm>
          <a:prstGeom prst="rect">
            <a:avLst/>
          </a:prstGeom>
        </p:spPr>
      </p:pic>
      <p:sp>
        <p:nvSpPr>
          <p:cNvPr id="27" name="TextBox 5">
            <a:extLst>
              <a:ext uri="{FF2B5EF4-FFF2-40B4-BE49-F238E27FC236}">
                <a16:creationId xmlns:a16="http://schemas.microsoft.com/office/drawing/2014/main" id="{14D77344-A5A6-41E1-829A-ADF09517D027}"/>
              </a:ext>
            </a:extLst>
          </p:cNvPr>
          <p:cNvSpPr txBox="1"/>
          <p:nvPr/>
        </p:nvSpPr>
        <p:spPr>
          <a:xfrm>
            <a:off x="941538" y="2903372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EVM=-34.409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offset=-35.376</a:t>
            </a:r>
          </a:p>
        </p:txBody>
      </p:sp>
      <p:pic>
        <p:nvPicPr>
          <p:cNvPr id="28" name="内容占位符 5">
            <a:extLst>
              <a:ext uri="{FF2B5EF4-FFF2-40B4-BE49-F238E27FC236}">
                <a16:creationId xmlns:a16="http://schemas.microsoft.com/office/drawing/2014/main" id="{9DFF9F98-AF3D-4F3C-9A3F-E15884B1D7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01" b="13400"/>
          <a:stretch/>
        </p:blipFill>
        <p:spPr>
          <a:xfrm>
            <a:off x="449201" y="4191874"/>
            <a:ext cx="3097397" cy="153512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069DC54-09F4-47BE-8BFF-82E77FA9E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991" y="4140810"/>
            <a:ext cx="2949079" cy="1905896"/>
          </a:xfrm>
          <a:prstGeom prst="rect">
            <a:avLst/>
          </a:prstGeom>
        </p:spPr>
      </p:pic>
      <p:pic>
        <p:nvPicPr>
          <p:cNvPr id="38" name="内容占位符 5">
            <a:extLst>
              <a:ext uri="{FF2B5EF4-FFF2-40B4-BE49-F238E27FC236}">
                <a16:creationId xmlns:a16="http://schemas.microsoft.com/office/drawing/2014/main" id="{3BBC55F2-DBDD-4477-B020-2CA46A066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3480" y="4134615"/>
            <a:ext cx="4162904" cy="190589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6119CD-C24F-484D-A8EA-D15D305353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8809"/>
          <a:stretch/>
        </p:blipFill>
        <p:spPr>
          <a:xfrm>
            <a:off x="449201" y="6138961"/>
            <a:ext cx="7854290" cy="393954"/>
          </a:xfrm>
          <a:prstGeom prst="rect">
            <a:avLst/>
          </a:prstGeom>
        </p:spPr>
      </p:pic>
      <p:sp>
        <p:nvSpPr>
          <p:cNvPr id="42" name="TextBox 5">
            <a:extLst>
              <a:ext uri="{FF2B5EF4-FFF2-40B4-BE49-F238E27FC236}">
                <a16:creationId xmlns:a16="http://schemas.microsoft.com/office/drawing/2014/main" id="{DE673639-9AB6-497F-A7D1-B9C33FC2B250}"/>
              </a:ext>
            </a:extLst>
          </p:cNvPr>
          <p:cNvSpPr txBox="1"/>
          <p:nvPr/>
        </p:nvSpPr>
        <p:spPr>
          <a:xfrm>
            <a:off x="941537" y="5501778"/>
            <a:ext cx="2563223" cy="55399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EVM=-34.924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 offset=-35.443</a:t>
            </a:r>
          </a:p>
        </p:txBody>
      </p:sp>
    </p:spTree>
    <p:extLst>
      <p:ext uri="{BB962C8B-B14F-4D97-AF65-F5344CB8AC3E}">
        <p14:creationId xmlns:p14="http://schemas.microsoft.com/office/powerpoint/2010/main" val="3532698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2F9D0B-AFB9-4ED9-BED2-ACB614F69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6354D3-EE36-4961-B7CB-818DBEB9D3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A974E8A-DC29-4F54-B88B-6157BA5D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 : </a:t>
            </a:r>
            <a:r>
              <a:rPr lang="en-US" altLang="zh-CN" dirty="0" err="1"/>
              <a:t>RFImp</a:t>
            </a:r>
            <a:r>
              <a:rPr lang="en-US" altLang="zh-CN" dirty="0"/>
              <a:t> signal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219956-F349-4304-9FC8-DBB051CF3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3921"/>
            <a:ext cx="6103999" cy="49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6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7C03-00A3-44CF-A4FC-1406AF3891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9227E-36A6-4A48-9376-AD8D4EC270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40E2DF-C62F-4B53-873C-93B139CA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纯软件仿真接收端流程图</a:t>
            </a:r>
            <a:endParaRPr lang="en-US" dirty="0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A813548D-C8BE-48F1-826E-231C0946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785" y="2237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" name="Rectangle 57">
            <a:extLst>
              <a:ext uri="{FF2B5EF4-FFF2-40B4-BE49-F238E27FC236}">
                <a16:creationId xmlns:a16="http://schemas.microsoft.com/office/drawing/2014/main" id="{E586389C-5CB3-43E9-B6B0-8D5776AD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62" y="20782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CEEEA8E-74C8-4AED-B0E0-DD68D8FB7F23}"/>
              </a:ext>
            </a:extLst>
          </p:cNvPr>
          <p:cNvGrpSpPr/>
          <p:nvPr/>
        </p:nvGrpSpPr>
        <p:grpSpPr>
          <a:xfrm>
            <a:off x="372096" y="1565423"/>
            <a:ext cx="11447807" cy="1025681"/>
            <a:chOff x="370567" y="2237014"/>
            <a:chExt cx="8616117" cy="907573"/>
          </a:xfrm>
        </p:grpSpPr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EA3D0C64-732F-47AD-8D3B-22B2F54A3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67" y="2278278"/>
              <a:ext cx="876842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SV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产生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5G NR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基站 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SISO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理想基带信号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B1A5ABB7-D22F-4435-9636-4D2353927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703" y="2256696"/>
              <a:ext cx="701122" cy="7471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lang="en-US" altLang="zh-CN" sz="1000" dirty="0">
                  <a:latin typeface="Arial" panose="020B0604020202020204" pitchFamily="34" charset="0"/>
                  <a:cs typeface="SimSun" panose="02010600030101010101" pitchFamily="2" charset="-122"/>
                </a:rPr>
                <a:t>R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射频器件非理想因素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78D9C7C7-B8D4-4303-8393-AB4FCA22E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248" y="2264948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VXT-|| Tx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系统级参数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AutoShape 13">
              <a:extLst>
                <a:ext uri="{FF2B5EF4-FFF2-40B4-BE49-F238E27FC236}">
                  <a16:creationId xmlns:a16="http://schemas.microsoft.com/office/drawing/2014/main" id="{877080EE-C39C-40B4-87EF-B299E95D11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3852" y="2657239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37B68786-046B-41BD-8800-4E16C8181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4954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11">
              <a:extLst>
                <a:ext uri="{FF2B5EF4-FFF2-40B4-BE49-F238E27FC236}">
                  <a16:creationId xmlns:a16="http://schemas.microsoft.com/office/drawing/2014/main" id="{CE5BDEA9-8902-4AD6-A21A-B7F0886CDF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9406" y="2643274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95F1AC5A-6505-4981-BD44-FE8AF05ED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194" y="2271931"/>
              <a:ext cx="845212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需带入暗室发射天线模型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A6B8B6F-24A5-44B6-A535-0AC4D7646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801" y="2256696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需要经过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B01F25FC-7AC1-453F-998C-9FBFA91E5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900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AutoShape 11">
              <a:extLst>
                <a:ext uri="{FF2B5EF4-FFF2-40B4-BE49-F238E27FC236}">
                  <a16:creationId xmlns:a16="http://schemas.microsoft.com/office/drawing/2014/main" id="{A7F63A3D-894C-4E96-AD36-4A874481E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7910" y="2635022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9AC36929-0FC8-46E8-81FD-E0E620BFF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6071" y="2250098"/>
              <a:ext cx="747395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OTA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需带入用户接收天线模型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AutoShape 11">
              <a:extLst>
                <a:ext uri="{FF2B5EF4-FFF2-40B4-BE49-F238E27FC236}">
                  <a16:creationId xmlns:a16="http://schemas.microsoft.com/office/drawing/2014/main" id="{219B0788-F26D-47A4-8107-66F54882A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3466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8F117FC9-552D-4EF8-968F-1E9184B32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7818" y="2246497"/>
              <a:ext cx="725723" cy="714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带入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VXT-|| Rx</a:t>
              </a: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系统级参数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AutoShape 11">
              <a:extLst>
                <a:ext uri="{FF2B5EF4-FFF2-40B4-BE49-F238E27FC236}">
                  <a16:creationId xmlns:a16="http://schemas.microsoft.com/office/drawing/2014/main" id="{75ED80D9-A462-4146-8FA1-8042AFF04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3541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7C923A57-B77E-4D6F-87A8-9B04BE89E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8835" y="2260889"/>
              <a:ext cx="779024" cy="69253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SimSun" panose="02010600030101010101" pitchFamily="2" charset="-122"/>
                </a:rPr>
                <a:t>仿真基站发射指标</a:t>
              </a: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AutoShape 12">
              <a:extLst>
                <a:ext uri="{FF2B5EF4-FFF2-40B4-BE49-F238E27FC236}">
                  <a16:creationId xmlns:a16="http://schemas.microsoft.com/office/drawing/2014/main" id="{8ACB17E2-5365-49F7-8C1F-1FDDD72BA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7859" y="2602220"/>
              <a:ext cx="2752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CEBEA0F-67EE-40B9-9B2C-36229B92F6E5}"/>
                </a:ext>
              </a:extLst>
            </p:cNvPr>
            <p:cNvSpPr/>
            <p:nvPr/>
          </p:nvSpPr>
          <p:spPr>
            <a:xfrm>
              <a:off x="370567" y="2237014"/>
              <a:ext cx="8616117" cy="907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</p:grpSp>
      <p:sp>
        <p:nvSpPr>
          <p:cNvPr id="93" name="Rectangle 17">
            <a:extLst>
              <a:ext uri="{FF2B5EF4-FFF2-40B4-BE49-F238E27FC236}">
                <a16:creationId xmlns:a16="http://schemas.microsoft.com/office/drawing/2014/main" id="{0C7799E0-3BF0-4D5F-89D2-A681F43E5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761" y="4665133"/>
            <a:ext cx="1119296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5G NR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基站 </a:t>
            </a: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SISO Imp Signal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15">
            <a:extLst>
              <a:ext uri="{FF2B5EF4-FFF2-40B4-BE49-F238E27FC236}">
                <a16:creationId xmlns:a16="http://schemas.microsoft.com/office/drawing/2014/main" id="{8055050F-C6C8-438E-945B-A27F77D4F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93" y="4665133"/>
            <a:ext cx="885583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Modulator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AutoShape 12">
            <a:extLst>
              <a:ext uri="{FF2B5EF4-FFF2-40B4-BE49-F238E27FC236}">
                <a16:creationId xmlns:a16="http://schemas.microsoft.com/office/drawing/2014/main" id="{481F5633-0E2D-4D7A-8AC7-16B44C8CD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9795" y="4966429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AutoShape 11">
            <a:extLst>
              <a:ext uri="{FF2B5EF4-FFF2-40B4-BE49-F238E27FC236}">
                <a16:creationId xmlns:a16="http://schemas.microsoft.com/office/drawing/2014/main" id="{F1E41ECC-11AD-4176-A53E-EE91D84A3F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6215" y="4985535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AutoShape 6">
            <a:extLst>
              <a:ext uri="{FF2B5EF4-FFF2-40B4-BE49-F238E27FC236}">
                <a16:creationId xmlns:a16="http://schemas.microsoft.com/office/drawing/2014/main" id="{D9F6DCAD-3E99-4C0C-B908-E4EAB90B6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775" y="4979678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AutoShape 11">
            <a:extLst>
              <a:ext uri="{FF2B5EF4-FFF2-40B4-BE49-F238E27FC236}">
                <a16:creationId xmlns:a16="http://schemas.microsoft.com/office/drawing/2014/main" id="{D6B9C784-E38C-4E09-9098-4F1F596A6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7372" y="4991028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 3">
            <a:extLst>
              <a:ext uri="{FF2B5EF4-FFF2-40B4-BE49-F238E27FC236}">
                <a16:creationId xmlns:a16="http://schemas.microsoft.com/office/drawing/2014/main" id="{0BDB1FCF-480E-483F-B61E-B79B65D2C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771" y="4665133"/>
            <a:ext cx="853305" cy="70935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Density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298D05C-2338-427A-9DA3-A3D759706207}"/>
              </a:ext>
            </a:extLst>
          </p:cNvPr>
          <p:cNvSpPr/>
          <p:nvPr/>
        </p:nvSpPr>
        <p:spPr>
          <a:xfrm>
            <a:off x="2611455" y="3058856"/>
            <a:ext cx="9208448" cy="3111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486854A-EA19-4F03-951F-F14DE7BA9B31}"/>
              </a:ext>
            </a:extLst>
          </p:cNvPr>
          <p:cNvGrpSpPr/>
          <p:nvPr/>
        </p:nvGrpSpPr>
        <p:grpSpPr>
          <a:xfrm>
            <a:off x="3180772" y="3682686"/>
            <a:ext cx="936569" cy="786689"/>
            <a:chOff x="2477086" y="2595873"/>
            <a:chExt cx="903492" cy="819966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BCB77436-7ED1-49DE-AE05-5D6392FD2FFC}"/>
                </a:ext>
              </a:extLst>
            </p:cNvPr>
            <p:cNvSpPr/>
            <p:nvPr/>
          </p:nvSpPr>
          <p:spPr>
            <a:xfrm>
              <a:off x="2477086" y="2595873"/>
              <a:ext cx="903492" cy="81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1CF5B46B-E9EE-46F6-B414-7C743E84E2A6}"/>
                </a:ext>
              </a:extLst>
            </p:cNvPr>
            <p:cNvSpPr txBox="1"/>
            <p:nvPr/>
          </p:nvSpPr>
          <p:spPr>
            <a:xfrm>
              <a:off x="2605426" y="2809187"/>
              <a:ext cx="646821" cy="18466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Oscillator</a:t>
              </a:r>
              <a:endParaRPr lang="zh-CN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96AD9FC5-3FDA-42CC-8CFB-41F91074CA5C}"/>
              </a:ext>
            </a:extLst>
          </p:cNvPr>
          <p:cNvCxnSpPr>
            <a:cxnSpLocks/>
            <a:stCxn id="122" idx="6"/>
            <a:endCxn id="94" idx="0"/>
          </p:cNvCxnSpPr>
          <p:nvPr/>
        </p:nvCxnSpPr>
        <p:spPr>
          <a:xfrm>
            <a:off x="4117341" y="4076031"/>
            <a:ext cx="527644" cy="58910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0A8A9CC8-1140-428C-B370-8DC109321592}"/>
              </a:ext>
            </a:extLst>
          </p:cNvPr>
          <p:cNvGrpSpPr/>
          <p:nvPr/>
        </p:nvGrpSpPr>
        <p:grpSpPr>
          <a:xfrm>
            <a:off x="6613445" y="4504578"/>
            <a:ext cx="1043926" cy="950199"/>
            <a:chOff x="5367847" y="4667019"/>
            <a:chExt cx="1117793" cy="1057866"/>
          </a:xfrm>
        </p:grpSpPr>
        <p:sp>
          <p:nvSpPr>
            <p:cNvPr id="120" name="流程图: 摘录 119">
              <a:extLst>
                <a:ext uri="{FF2B5EF4-FFF2-40B4-BE49-F238E27FC236}">
                  <a16:creationId xmlns:a16="http://schemas.microsoft.com/office/drawing/2014/main" id="{F6958093-784C-4D9F-BEA1-060992E78667}"/>
                </a:ext>
              </a:extLst>
            </p:cNvPr>
            <p:cNvSpPr/>
            <p:nvPr/>
          </p:nvSpPr>
          <p:spPr>
            <a:xfrm rot="5400000">
              <a:off x="5397811" y="4637055"/>
              <a:ext cx="1057866" cy="1117793"/>
            </a:xfrm>
            <a:prstGeom prst="flowChartExtra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/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DCB52738-24A1-4E5C-B451-CE132D483A4B}"/>
                </a:ext>
              </a:extLst>
            </p:cNvPr>
            <p:cNvSpPr txBox="1"/>
            <p:nvPr/>
          </p:nvSpPr>
          <p:spPr>
            <a:xfrm>
              <a:off x="5401531" y="5032946"/>
              <a:ext cx="813619" cy="239856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Dot"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Gain</a:t>
              </a:r>
              <a:endParaRPr lang="zh-CN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4" name="AutoShape 11">
            <a:extLst>
              <a:ext uri="{FF2B5EF4-FFF2-40B4-BE49-F238E27FC236}">
                <a16:creationId xmlns:a16="http://schemas.microsoft.com/office/drawing/2014/main" id="{682B6B4C-6575-445D-A8D9-0F528060C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7077" y="4979678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2953E0E-6DDC-4F42-BA51-3F7BEDA8BDB8}"/>
              </a:ext>
            </a:extLst>
          </p:cNvPr>
          <p:cNvSpPr txBox="1"/>
          <p:nvPr/>
        </p:nvSpPr>
        <p:spPr>
          <a:xfrm>
            <a:off x="6582076" y="5550449"/>
            <a:ext cx="1106664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Chamber Pathloss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CB6C072D-AD37-4F00-A569-E4C9154AFBAF}"/>
              </a:ext>
            </a:extLst>
          </p:cNvPr>
          <p:cNvCxnSpPr>
            <a:stCxn id="106" idx="0"/>
            <a:endCxn id="120" idx="3"/>
          </p:cNvCxnSpPr>
          <p:nvPr/>
        </p:nvCxnSpPr>
        <p:spPr>
          <a:xfrm flipV="1">
            <a:off x="7135408" y="5217227"/>
            <a:ext cx="1" cy="3332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42ED35F-8D08-47BB-8925-E46F24CFEACF}"/>
              </a:ext>
            </a:extLst>
          </p:cNvPr>
          <p:cNvSpPr txBox="1"/>
          <p:nvPr/>
        </p:nvSpPr>
        <p:spPr>
          <a:xfrm>
            <a:off x="5496871" y="3159010"/>
            <a:ext cx="26303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带入系统参数仿真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0BA56FB-69D2-493E-904E-057DEF57D2E3}"/>
              </a:ext>
            </a:extLst>
          </p:cNvPr>
          <p:cNvSpPr/>
          <p:nvPr/>
        </p:nvSpPr>
        <p:spPr>
          <a:xfrm>
            <a:off x="5451316" y="4628443"/>
            <a:ext cx="757868" cy="768971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2D6D4871-6A7C-40B8-AFCE-A73FB51999B8}"/>
              </a:ext>
            </a:extLst>
          </p:cNvPr>
          <p:cNvSpPr txBox="1"/>
          <p:nvPr/>
        </p:nvSpPr>
        <p:spPr>
          <a:xfrm>
            <a:off x="5496871" y="4828313"/>
            <a:ext cx="61700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OTA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2" name="Rectangle 15">
            <a:extLst>
              <a:ext uri="{FF2B5EF4-FFF2-40B4-BE49-F238E27FC236}">
                <a16:creationId xmlns:a16="http://schemas.microsoft.com/office/drawing/2014/main" id="{AEF4B97E-4BF5-4D8A-A2E9-E2D76B93D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3476" y="4665133"/>
            <a:ext cx="885583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Demod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3BE38AC-72E3-42F6-B1E6-46E30170F978}"/>
              </a:ext>
            </a:extLst>
          </p:cNvPr>
          <p:cNvSpPr txBox="1"/>
          <p:nvPr/>
        </p:nvSpPr>
        <p:spPr>
          <a:xfrm>
            <a:off x="5362176" y="5622830"/>
            <a:ext cx="9361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天线方向图</a:t>
            </a: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B333C369-752D-4947-A5ED-30EA19EAEBCB}"/>
              </a:ext>
            </a:extLst>
          </p:cNvPr>
          <p:cNvCxnSpPr>
            <a:stCxn id="113" idx="0"/>
            <a:endCxn id="110" idx="2"/>
          </p:cNvCxnSpPr>
          <p:nvPr/>
        </p:nvCxnSpPr>
        <p:spPr>
          <a:xfrm flipH="1" flipV="1">
            <a:off x="5830250" y="5397414"/>
            <a:ext cx="1" cy="22541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8F7CC70-028F-4982-BD51-5424548FBFEE}"/>
              </a:ext>
            </a:extLst>
          </p:cNvPr>
          <p:cNvSpPr txBox="1"/>
          <p:nvPr/>
        </p:nvSpPr>
        <p:spPr>
          <a:xfrm>
            <a:off x="7909513" y="5581308"/>
            <a:ext cx="11066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</a:t>
            </a:r>
          </a:p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Ndensity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856F167F-C229-4152-B70C-6D717E6705E9}"/>
              </a:ext>
            </a:extLst>
          </p:cNvPr>
          <p:cNvCxnSpPr>
            <a:stCxn id="115" idx="0"/>
            <a:endCxn id="99" idx="2"/>
          </p:cNvCxnSpPr>
          <p:nvPr/>
        </p:nvCxnSpPr>
        <p:spPr>
          <a:xfrm flipH="1" flipV="1">
            <a:off x="8450424" y="5374485"/>
            <a:ext cx="12421" cy="20682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4B582CE6-85E2-4517-863D-67439EC51812}"/>
              </a:ext>
            </a:extLst>
          </p:cNvPr>
          <p:cNvSpPr txBox="1"/>
          <p:nvPr/>
        </p:nvSpPr>
        <p:spPr>
          <a:xfrm>
            <a:off x="4332216" y="3529704"/>
            <a:ext cx="1781664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 Phase Noise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F76D0FEA-999B-4EB6-A152-0DA9AFDD001A}"/>
              </a:ext>
            </a:extLst>
          </p:cNvPr>
          <p:cNvCxnSpPr>
            <a:cxnSpLocks/>
            <a:stCxn id="117" idx="1"/>
            <a:endCxn id="122" idx="7"/>
          </p:cNvCxnSpPr>
          <p:nvPr/>
        </p:nvCxnSpPr>
        <p:spPr>
          <a:xfrm flipH="1">
            <a:off x="3980184" y="3637426"/>
            <a:ext cx="352032" cy="1604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AutoShape 11">
            <a:extLst>
              <a:ext uri="{FF2B5EF4-FFF2-40B4-BE49-F238E27FC236}">
                <a16:creationId xmlns:a16="http://schemas.microsoft.com/office/drawing/2014/main" id="{9438C463-4DFB-4DB1-9E81-7BE31A9C1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29059" y="4979677"/>
            <a:ext cx="35141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Rectangle 15">
            <a:extLst>
              <a:ext uri="{FF2B5EF4-FFF2-40B4-BE49-F238E27FC236}">
                <a16:creationId xmlns:a16="http://schemas.microsoft.com/office/drawing/2014/main" id="{4531FDF7-DDF5-47C9-8BF5-2037DD0E5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562" y="4657160"/>
            <a:ext cx="885583" cy="6290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SimSun" panose="02010600030101010101" pitchFamily="2" charset="-122"/>
              </a:rPr>
              <a:t>A to D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F7ADCA5-F25A-428C-BAB6-0275DC999031}"/>
              </a:ext>
            </a:extLst>
          </p:cNvPr>
          <p:cNvCxnSpPr>
            <a:stCxn id="124" idx="3"/>
          </p:cNvCxnSpPr>
          <p:nvPr/>
        </p:nvCxnSpPr>
        <p:spPr>
          <a:xfrm flipV="1">
            <a:off x="11393145" y="4966429"/>
            <a:ext cx="349654" cy="52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C9A20A3-82F5-4CCA-AB0A-D1BF595BAAEE}"/>
              </a:ext>
            </a:extLst>
          </p:cNvPr>
          <p:cNvSpPr txBox="1"/>
          <p:nvPr/>
        </p:nvSpPr>
        <p:spPr>
          <a:xfrm>
            <a:off x="9258477" y="5528357"/>
            <a:ext cx="124908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 Gain Imbalance</a:t>
            </a:r>
          </a:p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 IQ offset</a:t>
            </a:r>
            <a:endParaRPr lang="zh-CN" alt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6AEFF9E-22FA-44B8-9BD3-D387138B1426}"/>
              </a:ext>
            </a:extLst>
          </p:cNvPr>
          <p:cNvCxnSpPr>
            <a:stCxn id="125" idx="0"/>
          </p:cNvCxnSpPr>
          <p:nvPr/>
        </p:nvCxnSpPr>
        <p:spPr>
          <a:xfrm flipV="1">
            <a:off x="9883020" y="5277791"/>
            <a:ext cx="0" cy="25056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8CD5F59-076E-48D5-8F41-395AC5FAF363}"/>
              </a:ext>
            </a:extLst>
          </p:cNvPr>
          <p:cNvSpPr txBox="1"/>
          <p:nvPr/>
        </p:nvSpPr>
        <p:spPr>
          <a:xfrm>
            <a:off x="10732618" y="5545886"/>
            <a:ext cx="7775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VXT-II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ADC_Nbits</a:t>
            </a:r>
            <a:endParaRPr lang="zh-CN" altLang="en-US" sz="12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15DB727-063C-4E80-B078-4ABF10ABCDC9}"/>
              </a:ext>
            </a:extLst>
          </p:cNvPr>
          <p:cNvCxnSpPr>
            <a:stCxn id="27" idx="0"/>
            <a:endCxn id="124" idx="2"/>
          </p:cNvCxnSpPr>
          <p:nvPr/>
        </p:nvCxnSpPr>
        <p:spPr>
          <a:xfrm flipH="1" flipV="1">
            <a:off x="10950354" y="5286250"/>
            <a:ext cx="171019" cy="25963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箭头: 下 29">
            <a:extLst>
              <a:ext uri="{FF2B5EF4-FFF2-40B4-BE49-F238E27FC236}">
                <a16:creationId xmlns:a16="http://schemas.microsoft.com/office/drawing/2014/main" id="{9C4003D2-EF00-4CA9-9415-AF20E2BE5F26}"/>
              </a:ext>
            </a:extLst>
          </p:cNvPr>
          <p:cNvSpPr/>
          <p:nvPr/>
        </p:nvSpPr>
        <p:spPr>
          <a:xfrm>
            <a:off x="7277493" y="2507530"/>
            <a:ext cx="379879" cy="49622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/>
          </a:p>
        </p:txBody>
      </p:sp>
    </p:spTree>
    <p:extLst>
      <p:ext uri="{BB962C8B-B14F-4D97-AF65-F5344CB8AC3E}">
        <p14:creationId xmlns:p14="http://schemas.microsoft.com/office/powerpoint/2010/main" val="2990718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439217-CFB5-44E3-AD92-C5A6F5FE6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890861-A5F9-4BDE-869F-736E40C33C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31D924A-777A-4024-9445-C83300B3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UL SISO Sensitivity EVM/Throughput vs Noise Figure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2BC12A2-B9A2-4003-9730-647E9DD7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44608"/>
              </p:ext>
            </p:extLst>
          </p:nvPr>
        </p:nvGraphicFramePr>
        <p:xfrm>
          <a:off x="449201" y="1370282"/>
          <a:ext cx="11506366" cy="2999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62269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</a:t>
                      </a:r>
                    </a:p>
                    <a:p>
                      <a:r>
                        <a:rPr lang="en-US" altLang="zh-CN" dirty="0"/>
                        <a:t>Figure(dB)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521231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52123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123.972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125.789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-1.866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-1.993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521231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185.612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167.28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18.332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-5.372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-4.469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521231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323.36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333.448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-10.194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-10.461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A76A978F-CD98-4EF4-A0B1-B09B265EB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38456"/>
              </p:ext>
            </p:extLst>
          </p:nvPr>
        </p:nvGraphicFramePr>
        <p:xfrm>
          <a:off x="449201" y="4478811"/>
          <a:ext cx="11601648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Sensitivity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744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53FC497-0AC7-4B4D-A23B-3189E13D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328060" cy="16707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A1B55F0-CC2B-4D40-B7D9-47CE7AD8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075" y="1456401"/>
            <a:ext cx="2887647" cy="246335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08421CA-65F7-4FA1-9403-D4AC114EC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62"/>
          <a:stretch/>
        </p:blipFill>
        <p:spPr>
          <a:xfrm>
            <a:off x="4013649" y="1554142"/>
            <a:ext cx="3267075" cy="61402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4385F92-E348-443D-A982-FA6E944DC5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305"/>
          <a:stretch/>
        </p:blipFill>
        <p:spPr>
          <a:xfrm>
            <a:off x="3977300" y="2502315"/>
            <a:ext cx="3609975" cy="49244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25E21D1-3257-41C4-AFF0-BF62285B05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938"/>
          <a:stretch/>
        </p:blipFill>
        <p:spPr>
          <a:xfrm>
            <a:off x="627794" y="3429000"/>
            <a:ext cx="6172200" cy="51377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96724DE-95B8-4C57-A425-72E4BAD73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07" y="4200229"/>
            <a:ext cx="3349540" cy="167070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9E53DCF-E66F-41CF-902F-9671802743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014" b="68723"/>
          <a:stretch/>
        </p:blipFill>
        <p:spPr>
          <a:xfrm>
            <a:off x="4038600" y="4298748"/>
            <a:ext cx="3669529" cy="35452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2CA9E04-64CE-459A-BC24-FE9BC56B93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017" b="50000"/>
          <a:stretch/>
        </p:blipFill>
        <p:spPr>
          <a:xfrm>
            <a:off x="4038600" y="5035580"/>
            <a:ext cx="3775507" cy="65246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D999020-727E-4811-BAEF-028DCDF8E70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1345"/>
          <a:stretch/>
        </p:blipFill>
        <p:spPr>
          <a:xfrm>
            <a:off x="594456" y="5993799"/>
            <a:ext cx="6777305" cy="44183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ED43895-8D19-48A8-BF0D-976576FE00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4897" y="4118736"/>
            <a:ext cx="2682819" cy="24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7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5B50C34-C3F9-404A-A4B1-45B8E03C8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9" y="1696334"/>
            <a:ext cx="3067696" cy="15289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C064DB6-0ACC-4E3F-9818-58A625919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2"/>
          <a:stretch/>
        </p:blipFill>
        <p:spPr>
          <a:xfrm>
            <a:off x="3755625" y="1700475"/>
            <a:ext cx="3800475" cy="4924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EFF2000-1FDE-4540-B633-ADE5624F84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015" b="63563"/>
          <a:stretch/>
        </p:blipFill>
        <p:spPr>
          <a:xfrm>
            <a:off x="3736541" y="2566334"/>
            <a:ext cx="3819560" cy="37482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174704E-BED1-4231-8AFA-C46A28B84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938"/>
          <a:stretch/>
        </p:blipFill>
        <p:spPr>
          <a:xfrm>
            <a:off x="525314" y="3295903"/>
            <a:ext cx="7148563" cy="52841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78AA96A-B398-4AA2-9BDD-C34D9AA26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991" y="1488363"/>
            <a:ext cx="2695364" cy="250283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24D04FB-5B15-493C-986A-426CEE07C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14" y="4203975"/>
            <a:ext cx="3211227" cy="158633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40A51F3-3173-47C4-9CD6-9CE2D75236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655"/>
          <a:stretch/>
        </p:blipFill>
        <p:spPr>
          <a:xfrm>
            <a:off x="3800475" y="4239825"/>
            <a:ext cx="4352925" cy="60154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A296A52-174C-420C-BD83-932CC0081F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3313"/>
          <a:stretch/>
        </p:blipFill>
        <p:spPr>
          <a:xfrm>
            <a:off x="3800475" y="5085694"/>
            <a:ext cx="4295775" cy="44729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4074ABB-BBF4-475F-A836-C161690D4C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6054"/>
          <a:stretch/>
        </p:blipFill>
        <p:spPr>
          <a:xfrm>
            <a:off x="525314" y="5976187"/>
            <a:ext cx="6238875" cy="45913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DE5A101-7903-4CDA-9AB9-8C83F5AB33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3400" y="4182588"/>
            <a:ext cx="2573406" cy="23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47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Figure=7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60FACC8-FA6B-4DE6-940D-E12A74E5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230197" cy="1664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3B4EF9-2B3D-4F6A-A942-4F8FE488F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34"/>
          <a:stretch/>
        </p:blipFill>
        <p:spPr>
          <a:xfrm>
            <a:off x="3814484" y="1638482"/>
            <a:ext cx="4188873" cy="3939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21A85-0185-4469-AB6D-E36852798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126"/>
          <a:stretch/>
        </p:blipFill>
        <p:spPr>
          <a:xfrm>
            <a:off x="3814484" y="2375818"/>
            <a:ext cx="4188873" cy="478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99DBB8-2E2E-42A3-8D8A-49F0F63D92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923"/>
          <a:stretch/>
        </p:blipFill>
        <p:spPr>
          <a:xfrm>
            <a:off x="449200" y="3429000"/>
            <a:ext cx="6979121" cy="5150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E78150-19DF-4067-A65A-4DAE14742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395735"/>
            <a:ext cx="2747810" cy="25637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5B15A3-E3BD-4E91-AFF3-6630C6FE8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45" y="4182477"/>
            <a:ext cx="3245253" cy="16590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A11825-2B3C-49E2-8C2E-304DE323D0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812"/>
          <a:stretch/>
        </p:blipFill>
        <p:spPr>
          <a:xfrm>
            <a:off x="3737220" y="4294376"/>
            <a:ext cx="4343400" cy="4924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26D9A40-2C56-406F-A3B5-27D4A4806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7777"/>
          <a:stretch/>
        </p:blipFill>
        <p:spPr>
          <a:xfrm>
            <a:off x="3814484" y="5027236"/>
            <a:ext cx="3867150" cy="4924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0385544-B694-405F-AD4E-44E7DF122B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8528"/>
          <a:stretch/>
        </p:blipFill>
        <p:spPr>
          <a:xfrm>
            <a:off x="449200" y="5916313"/>
            <a:ext cx="6979121" cy="5441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6F770E1-80CD-497B-8ECF-4EFE2F680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2991" y="4156787"/>
            <a:ext cx="2888528" cy="24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04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45F303-0298-4A9E-AD0F-CBF44B75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96" y="1696334"/>
            <a:ext cx="2956604" cy="14533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4FD05A-2E1F-4165-AC37-EF08D8C32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974"/>
          <a:stretch/>
        </p:blipFill>
        <p:spPr>
          <a:xfrm>
            <a:off x="3614281" y="1700351"/>
            <a:ext cx="4257675" cy="562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FDF440-2B73-45F9-B728-D5E43B0B1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50" b="29749"/>
          <a:stretch/>
        </p:blipFill>
        <p:spPr>
          <a:xfrm>
            <a:off x="3472208" y="2437270"/>
            <a:ext cx="3993821" cy="562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ECA16A-B4CE-4600-B326-81D75A69CB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987"/>
          <a:stretch/>
        </p:blipFill>
        <p:spPr>
          <a:xfrm>
            <a:off x="485896" y="3322772"/>
            <a:ext cx="6210300" cy="4922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D5F65B-18A9-4F3B-A61D-BE42284C4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923" y="1517201"/>
            <a:ext cx="2620233" cy="24022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94D476-D2FB-4E02-817F-567D80D14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223721"/>
            <a:ext cx="3023007" cy="14920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691FC5-A836-48BB-8F33-4572C7F411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9314"/>
          <a:stretch/>
        </p:blipFill>
        <p:spPr>
          <a:xfrm>
            <a:off x="3566656" y="4242839"/>
            <a:ext cx="4305300" cy="4924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DF8CCFC-6FF5-4D86-983E-0AAEFD4040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8124"/>
          <a:stretch/>
        </p:blipFill>
        <p:spPr>
          <a:xfrm>
            <a:off x="3591046" y="5023489"/>
            <a:ext cx="3390900" cy="5598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297C5A2-0A27-4CC7-9A31-8AD6ACDB4F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1364"/>
          <a:stretch/>
        </p:blipFill>
        <p:spPr>
          <a:xfrm>
            <a:off x="447218" y="5871595"/>
            <a:ext cx="6238875" cy="4526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852BE14-E441-4D83-9402-091AE9E269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6404" y="4187812"/>
            <a:ext cx="2635339" cy="23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46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FB5584-01F5-47C7-9F34-C247069F15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4A818-B942-4768-9436-1692FAC6A6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85E2CED-F1F1-47F6-A96A-B079CAB0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Sensitivity EVM/Throughput vs Phase Noise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C0B59B3-B792-4B75-BED8-BBD60C20A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41867"/>
              </p:ext>
            </p:extLst>
          </p:nvPr>
        </p:nvGraphicFramePr>
        <p:xfrm>
          <a:off x="449201" y="1370282"/>
          <a:ext cx="11506366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04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</a:t>
                      </a:r>
                    </a:p>
                    <a:p>
                      <a:r>
                        <a:rPr lang="en-US" altLang="zh-CN" dirty="0"/>
                        <a:t>Noise</a:t>
                      </a:r>
                    </a:p>
                    <a:p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dBc</a:t>
                      </a:r>
                      <a:r>
                        <a:rPr lang="en-US" altLang="zh-CN" dirty="0"/>
                        <a:t>/Hz)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589473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76.216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78.395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589473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78.628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589473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150.145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139.692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10.453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19F98C3-C544-48BF-B144-701ED1839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405334"/>
              </p:ext>
            </p:extLst>
          </p:nvPr>
        </p:nvGraphicFramePr>
        <p:xfrm>
          <a:off x="449201" y="4478811"/>
          <a:ext cx="11601648" cy="1376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Sensitivity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Noise Figure(dB)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105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485133" cy="492443"/>
          </a:xfrm>
        </p:spPr>
        <p:txBody>
          <a:bodyPr/>
          <a:lstStyle/>
          <a:p>
            <a:r>
              <a:rPr lang="en-US" altLang="zh-CN" sz="2800" dirty="0"/>
              <a:t>VXT-II vs SV Sim: Phase Noise=</a:t>
            </a:r>
            <a:r>
              <a:rPr lang="en-US" altLang="zh-CN" sz="2400" dirty="0"/>
              <a:t> [100, -87.133, 1000, -96.072, 1e4, -108.607]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F2B84A-FFA0-4077-A284-4119E972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3" y="1638482"/>
            <a:ext cx="3076424" cy="15668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A480FE-33B0-4B67-BAA6-5F3B6FD7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5" b="37369"/>
          <a:stretch/>
        </p:blipFill>
        <p:spPr>
          <a:xfrm>
            <a:off x="3722705" y="1651689"/>
            <a:ext cx="3805436" cy="5249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9B623F-1675-4B83-8721-BFF5CDA3B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16" b="37790"/>
          <a:stretch/>
        </p:blipFill>
        <p:spPr>
          <a:xfrm>
            <a:off x="3722705" y="2421888"/>
            <a:ext cx="3762018" cy="5925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3E5BE4-B816-447D-8077-0B8314C24A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987"/>
          <a:stretch/>
        </p:blipFill>
        <p:spPr>
          <a:xfrm>
            <a:off x="562323" y="3327142"/>
            <a:ext cx="6200775" cy="5402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7F17EE-86BC-4C52-8976-3B1518B14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991" y="1556172"/>
            <a:ext cx="2598469" cy="234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974964-123E-4516-A6EC-ED0EC44AD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23" y="4206221"/>
            <a:ext cx="3076424" cy="15345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3319630-8317-44B6-ACA0-6EA1371855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6795"/>
          <a:stretch/>
        </p:blipFill>
        <p:spPr>
          <a:xfrm>
            <a:off x="3835816" y="4227328"/>
            <a:ext cx="4067175" cy="6562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CF95B4-C9BE-472D-8228-157975059D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8751" y="4942844"/>
            <a:ext cx="4314825" cy="838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0177678-82F1-46B2-B56C-61ABC0D198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6350"/>
          <a:stretch/>
        </p:blipFill>
        <p:spPr>
          <a:xfrm>
            <a:off x="612792" y="5861357"/>
            <a:ext cx="6219825" cy="5456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DA90B3A-A36D-4737-8DBF-DD6E0B683D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2663" y="4208171"/>
            <a:ext cx="2452964" cy="230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00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400292" cy="492443"/>
          </a:xfrm>
        </p:spPr>
        <p:txBody>
          <a:bodyPr/>
          <a:lstStyle/>
          <a:p>
            <a:r>
              <a:rPr lang="en-US" altLang="zh-CN" sz="2800" dirty="0"/>
              <a:t>VXT-II vs SV Sim: Phase Noise=</a:t>
            </a:r>
            <a:r>
              <a:rPr lang="en-US" altLang="zh-CN" sz="2400" dirty="0"/>
              <a:t> [100, -82.133, 1000, -91.072, 1e4, -103.607]</a:t>
            </a:r>
            <a:endParaRPr lang="zh-CN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601C36-6B0E-4E51-8700-EFEA89B7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85456"/>
            <a:ext cx="3165360" cy="16563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120A54-B54B-4957-A259-B85B33CC3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28"/>
          <a:stretch/>
        </p:blipFill>
        <p:spPr>
          <a:xfrm>
            <a:off x="3749647" y="1677720"/>
            <a:ext cx="4086225" cy="6295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ECE29B-7C48-44A0-A8AB-C6C7D7983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95"/>
          <a:stretch/>
        </p:blipFill>
        <p:spPr>
          <a:xfrm>
            <a:off x="3749647" y="2510587"/>
            <a:ext cx="4114800" cy="6295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56CFA0C-39E0-4CB0-8119-380EA799B1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550"/>
          <a:stretch/>
        </p:blipFill>
        <p:spPr>
          <a:xfrm>
            <a:off x="499886" y="3482334"/>
            <a:ext cx="6229350" cy="5038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AD569A-B028-4806-904E-4DD530D12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638482"/>
            <a:ext cx="2487517" cy="22537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10628E-A68F-414D-80F3-52C4B6A2C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86" y="4192985"/>
            <a:ext cx="3114675" cy="15797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576BBA1-628F-4B28-9EA4-C67DF32B3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2497" y="4132295"/>
            <a:ext cx="4305300" cy="8667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609A136-2898-4272-9804-84FF6545D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497" y="5092533"/>
            <a:ext cx="4248150" cy="7429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88B35F-ADD3-4C87-AC59-E8CF78F6823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4656"/>
          <a:stretch/>
        </p:blipFill>
        <p:spPr>
          <a:xfrm>
            <a:off x="557036" y="5928946"/>
            <a:ext cx="6172200" cy="50532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DAB36F-EB51-49FD-9968-2C58F882B6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7797" y="4168862"/>
            <a:ext cx="2498555" cy="22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95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0" y="286220"/>
            <a:ext cx="11437999" cy="492443"/>
          </a:xfrm>
        </p:spPr>
        <p:txBody>
          <a:bodyPr/>
          <a:lstStyle/>
          <a:p>
            <a:r>
              <a:rPr lang="en-US" altLang="zh-CN" sz="24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VXT-II vs SV Sim: Phase Noise</a:t>
            </a:r>
            <a:r>
              <a:rPr lang="en-US" altLang="zh-CN" sz="2400" dirty="0"/>
              <a:t> =[100, -32.133, 1000, -41.072, 1e4, -53.607]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848A62-2645-4C0E-BDA8-3BAAE299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638482"/>
            <a:ext cx="3100225" cy="15600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E07810-6B2A-48E2-B7BB-631A84C8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510" y="1519326"/>
            <a:ext cx="3086100" cy="7715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DB07480-AF86-4A1D-8B3F-4E020EE0B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510" y="2354816"/>
            <a:ext cx="3990975" cy="771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A085F8-8DDA-46E0-B200-B1C7E6F36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616"/>
          <a:stretch/>
        </p:blipFill>
        <p:spPr>
          <a:xfrm>
            <a:off x="449200" y="3340905"/>
            <a:ext cx="6229350" cy="5585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8CC821-F129-4F02-A59B-EEAFB7A21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991" y="1575870"/>
            <a:ext cx="2690429" cy="24530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4455F4-055C-41C6-AAB3-11EF09B18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42" y="4248634"/>
            <a:ext cx="3015383" cy="157051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C0D273-9CE0-4B36-A08A-E7238B1D73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6267"/>
          <a:stretch/>
        </p:blipFill>
        <p:spPr>
          <a:xfrm>
            <a:off x="3684509" y="5164286"/>
            <a:ext cx="3695700" cy="6252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9B0473-AF36-4F13-81E4-5C63013C8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4510" y="4215012"/>
            <a:ext cx="4314825" cy="8191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1BB49C-45FC-415C-9566-13A940F749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9334" y="4243294"/>
            <a:ext cx="2594085" cy="23262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D4C68FC-A5FA-41A7-9C5B-5B366800256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62718"/>
          <a:stretch/>
        </p:blipFill>
        <p:spPr>
          <a:xfrm>
            <a:off x="546021" y="5935935"/>
            <a:ext cx="6276975" cy="5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1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4DFF52-243C-44D5-A8E2-DE2AD8014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527DB5-522B-4584-88F8-8FEB4C3FC2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6376CFD-D0E2-467D-A593-2BDCDFBD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2" y="372339"/>
            <a:ext cx="11601647" cy="492443"/>
          </a:xfrm>
        </p:spPr>
        <p:txBody>
          <a:bodyPr/>
          <a:lstStyle/>
          <a:p>
            <a:r>
              <a:rPr lang="en-US" altLang="zh-CN" dirty="0"/>
              <a:t>NR DL SISO Sensitivity EVM/Throughput vs Gain Imbalance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BAC0C51-19A0-459B-8CD5-80B42D7A1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266307"/>
              </p:ext>
            </p:extLst>
          </p:nvPr>
        </p:nvGraphicFramePr>
        <p:xfrm>
          <a:off x="449201" y="1443002"/>
          <a:ext cx="11506366" cy="2696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38053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593966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79.184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593966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80.095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593966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151.952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152.79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2FF31-6D44-496F-9E1E-7BDBF057C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613601"/>
              </p:ext>
            </p:extLst>
          </p:nvPr>
        </p:nvGraphicFramePr>
        <p:xfrm>
          <a:off x="449201" y="4478811"/>
          <a:ext cx="11601648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Sensitivity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Figure(dB)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[100, -97.133, 1000, 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03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3FBC1822-62FE-450F-9B7C-68028E4C3EF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298773230"/>
              </p:ext>
            </p:extLst>
          </p:nvPr>
        </p:nvGraphicFramePr>
        <p:xfrm>
          <a:off x="449199" y="1314509"/>
          <a:ext cx="11233890" cy="31991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51001">
                  <a:extLst>
                    <a:ext uri="{9D8B030D-6E8A-4147-A177-3AD203B41FA5}">
                      <a16:colId xmlns:a16="http://schemas.microsoft.com/office/drawing/2014/main" val="330016611"/>
                    </a:ext>
                  </a:extLst>
                </a:gridCol>
                <a:gridCol w="1095777">
                  <a:extLst>
                    <a:ext uri="{9D8B030D-6E8A-4147-A177-3AD203B41FA5}">
                      <a16:colId xmlns:a16="http://schemas.microsoft.com/office/drawing/2014/main" val="1648766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55062289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798564048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768901539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2886613245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4143579370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845819647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3398723242"/>
                    </a:ext>
                  </a:extLst>
                </a:gridCol>
                <a:gridCol w="1123389">
                  <a:extLst>
                    <a:ext uri="{9D8B030D-6E8A-4147-A177-3AD203B41FA5}">
                      <a16:colId xmlns:a16="http://schemas.microsoft.com/office/drawing/2014/main" val="669333517"/>
                    </a:ext>
                  </a:extLst>
                </a:gridCol>
              </a:tblGrid>
              <a:tr h="5711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RF Imp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EVM(dB)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1BW_Upper_ACLR(dB)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1BW_Lower_ACLR(dB)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83173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PA_TOI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(dBm)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7347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-48.458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-49.843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1.385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53.743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53.926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53.579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71811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-37.974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43.945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44.369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44.108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44.426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6598"/>
                  </a:ext>
                </a:extLst>
              </a:tr>
              <a:tr h="571175"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-27.581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-27.651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34.283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34.456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34.501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701593"/>
                  </a:ext>
                </a:extLst>
              </a:tr>
            </a:tbl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C79330-FB42-4831-8D89-93B63B60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199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285124-C882-4E07-AACA-6068E1F657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ABE3B75-C190-438E-A088-4CBC2097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Tx EVM/ACLR vs PA_TOI </a:t>
            </a:r>
            <a:endParaRPr lang="zh-CN" alt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D37CD0-B280-4AB1-8567-6D5815432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508405"/>
              </p:ext>
            </p:extLst>
          </p:nvPr>
        </p:nvGraphicFramePr>
        <p:xfrm>
          <a:off x="449199" y="4739328"/>
          <a:ext cx="11233890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72315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872315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44334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0029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Tx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DAC_Nbits</a:t>
                      </a:r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108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Gain Imbalance=0.02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E2CEBE-5FF2-4AEF-89CE-4D213F9B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622665"/>
            <a:ext cx="3340374" cy="16810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4D9AF6-0042-4567-8E9C-9FDDB7DE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277" y="1476516"/>
            <a:ext cx="2708134" cy="24502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4A5353-7AFF-40E5-89B2-0E0FD448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663" y="1568264"/>
            <a:ext cx="3743325" cy="7143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295249-46CB-4ABF-B1CF-B18271296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663" y="2462292"/>
            <a:ext cx="3990975" cy="8477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276259-CBAA-4CAC-84D2-5C56849B06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294"/>
          <a:stretch/>
        </p:blipFill>
        <p:spPr>
          <a:xfrm>
            <a:off x="572884" y="3441821"/>
            <a:ext cx="6191250" cy="4407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7B9E4B-A326-41FF-BE13-418815352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2" y="4196408"/>
            <a:ext cx="3340374" cy="16541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31DAF16-7D25-4697-ACAD-6036CFCCF2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048"/>
          <a:stretch/>
        </p:blipFill>
        <p:spPr>
          <a:xfrm>
            <a:off x="3916459" y="5069516"/>
            <a:ext cx="3971925" cy="6618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1299E2D-4275-4137-B105-D2FEEAD74D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5494"/>
          <a:stretch/>
        </p:blipFill>
        <p:spPr>
          <a:xfrm>
            <a:off x="3916459" y="4196408"/>
            <a:ext cx="3999179" cy="73804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678579-AD4A-418D-A9B4-ACFE63FC0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4624" y="4187123"/>
            <a:ext cx="2624583" cy="24025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5DFC70B-CE27-4862-9493-F4ED31DC793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3550"/>
          <a:stretch/>
        </p:blipFill>
        <p:spPr>
          <a:xfrm>
            <a:off x="449201" y="5982008"/>
            <a:ext cx="6210300" cy="60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4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Gain Imbalance=0.03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0036DA-F8FB-44FA-A475-326830D18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638482"/>
            <a:ext cx="3228397" cy="16611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BDC259-8663-4DA5-BEDF-0111AA67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684" y="1572883"/>
            <a:ext cx="4152900" cy="7810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BFD250-BA24-4408-A0A2-63DCAE9C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122" y="2394651"/>
            <a:ext cx="4067175" cy="8477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9F5560B-9417-4718-A233-18D1A85EC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338" y="1446664"/>
            <a:ext cx="2754587" cy="25099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E29E8C-027C-4C47-BAD4-49EEBF8943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429"/>
          <a:stretch/>
        </p:blipFill>
        <p:spPr>
          <a:xfrm>
            <a:off x="449201" y="3421221"/>
            <a:ext cx="6210300" cy="5561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D36E240-71C9-4D20-AFBA-EAF141934B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191"/>
          <a:stretch/>
        </p:blipFill>
        <p:spPr>
          <a:xfrm>
            <a:off x="449201" y="4220612"/>
            <a:ext cx="3228397" cy="16289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64852A-11AB-48FB-A5EF-228841606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2684" y="5073198"/>
            <a:ext cx="4419600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BF03D1-8110-4425-B90A-EFC48BC648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2826"/>
          <a:stretch/>
        </p:blipFill>
        <p:spPr>
          <a:xfrm>
            <a:off x="3783738" y="4220612"/>
            <a:ext cx="407670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298574-1706-41DF-AFC2-85A4BCEDB9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2872" y="4160380"/>
            <a:ext cx="2605157" cy="23526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0EC6CD6-0278-4335-B5A3-1715DF93A71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0021"/>
          <a:stretch/>
        </p:blipFill>
        <p:spPr>
          <a:xfrm>
            <a:off x="586735" y="5985536"/>
            <a:ext cx="6181725" cy="4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23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Gain Imbalance=20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70C6F1-99E4-427A-9340-404F8471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1604785"/>
            <a:ext cx="3538968" cy="17737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BAAFF8-C241-4A11-A30D-2B7BF5B2A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13" r="11250"/>
          <a:stretch/>
        </p:blipFill>
        <p:spPr>
          <a:xfrm>
            <a:off x="4430458" y="1765962"/>
            <a:ext cx="3381375" cy="6092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9AF536-31A9-422E-8992-97AA834C5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58" y="2527627"/>
            <a:ext cx="3381375" cy="7524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C1C22D-0D4A-4C01-819C-933BAB304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636" y="1499982"/>
            <a:ext cx="2770851" cy="24933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B76A2C-EAFF-4E17-B46E-CFA2D72897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876"/>
          <a:stretch/>
        </p:blipFill>
        <p:spPr>
          <a:xfrm>
            <a:off x="709050" y="3432534"/>
            <a:ext cx="6143625" cy="5163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4C7B888-E7F1-4A49-88A1-6BBC650D5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51" y="4194199"/>
            <a:ext cx="3581032" cy="18048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ED42B1B-3376-455A-96DA-B754E3FF3D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884"/>
          <a:stretch/>
        </p:blipFill>
        <p:spPr>
          <a:xfrm>
            <a:off x="4363529" y="4194199"/>
            <a:ext cx="3909108" cy="8858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26716A-36A3-439F-8413-557141506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3528" y="5275004"/>
            <a:ext cx="3943350" cy="8096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E12CDF9-B55F-443D-874D-03B668F5A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829" y="4194199"/>
            <a:ext cx="2486646" cy="22588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6D33B3C-5386-4C50-8AA6-411508B150F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1" b="48232"/>
          <a:stretch/>
        </p:blipFill>
        <p:spPr>
          <a:xfrm>
            <a:off x="709050" y="6138253"/>
            <a:ext cx="6229350" cy="3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8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11C087-CFC0-4460-BAA1-453A340A1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91D262-9597-4921-883B-AEF7E08987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E41642B-FF5F-4027-885C-63901913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Sensitivity EVM/Throughput vs IQ offset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7CFBDBB-89E1-4106-9770-3685F5BF9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98174"/>
              </p:ext>
            </p:extLst>
          </p:nvPr>
        </p:nvGraphicFramePr>
        <p:xfrm>
          <a:off x="449201" y="1569920"/>
          <a:ext cx="11506366" cy="2653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3798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579693">
                <a:tc>
                  <a:txBody>
                    <a:bodyPr/>
                    <a:lstStyle/>
                    <a:p>
                      <a:r>
                        <a:rPr lang="en-US" altLang="zh-CN" dirty="0"/>
                        <a:t>0.014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78.095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78.846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579693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84.547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84.778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579693">
                <a:tc>
                  <a:txBody>
                    <a:bodyPr/>
                    <a:lstStyle/>
                    <a:p>
                      <a:r>
                        <a:rPr lang="en-US" altLang="zh-CN" dirty="0"/>
                        <a:t>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624.005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655.333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31.328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-15.904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-16.328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7B8FBDD8-AB0E-44E9-9C71-65144227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744014"/>
              </p:ext>
            </p:extLst>
          </p:nvPr>
        </p:nvGraphicFramePr>
        <p:xfrm>
          <a:off x="449201" y="4478811"/>
          <a:ext cx="11601648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451674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870277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Sensitivity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endParaRPr lang="en-US" dirty="0"/>
                    </a:p>
                    <a:p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[100, -97.133, 1000, 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382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IQ offset=0.014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2E2B9B-4305-4968-9371-B6C6821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599378"/>
            <a:ext cx="3293239" cy="16795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78B3D8-053C-4B30-AE90-175CAAC3C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1111" b="43824"/>
          <a:stretch/>
        </p:blipFill>
        <p:spPr>
          <a:xfrm>
            <a:off x="3877526" y="2616315"/>
            <a:ext cx="4114800" cy="5457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3E880F-9E5F-4DBE-9FD6-2482751B1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526" y="1654923"/>
            <a:ext cx="3981450" cy="8572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7B4633-1FD0-47EC-9472-E0F8E58F1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499982"/>
            <a:ext cx="2535224" cy="2291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469914-E61E-4633-A98B-A7CB6A6516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314"/>
          <a:stretch/>
        </p:blipFill>
        <p:spPr>
          <a:xfrm>
            <a:off x="449201" y="3440391"/>
            <a:ext cx="6276975" cy="5457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270BE53-2E38-43C6-957B-4CB7A28E4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621" y="4279662"/>
            <a:ext cx="3199819" cy="16114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B50426B-D583-4A32-BC7B-50B9A7F08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9525" y="4320074"/>
            <a:ext cx="3524250" cy="7143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659F30F-8825-41F9-98BA-129FB70224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9526" y="5035488"/>
            <a:ext cx="4114800" cy="8096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898F74B-E43E-457D-9732-1F52C3FE30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2326" y="4179877"/>
            <a:ext cx="2751870" cy="24920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0DCA840-09AF-455B-8590-6D7007566F2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7000"/>
          <a:stretch/>
        </p:blipFill>
        <p:spPr>
          <a:xfrm>
            <a:off x="542621" y="5970318"/>
            <a:ext cx="6229350" cy="54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320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IQ offset=0.025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C31BE6-04A2-4AB9-9458-82AF049F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4" y="1638482"/>
            <a:ext cx="3589399" cy="18479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435E55-A342-4052-93C5-C64ED76D7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21"/>
          <a:stretch/>
        </p:blipFill>
        <p:spPr>
          <a:xfrm>
            <a:off x="4313191" y="1688326"/>
            <a:ext cx="3944689" cy="531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C720BE4-588C-456B-9E6D-9F27445AD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191" y="2452377"/>
            <a:ext cx="3543300" cy="7905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D56215-8A0A-4548-8E37-A901072AC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788" y="1562783"/>
            <a:ext cx="2531192" cy="22776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4C11A9-2274-4E2A-A503-DC42D74366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380"/>
          <a:stretch/>
        </p:blipFill>
        <p:spPr>
          <a:xfrm>
            <a:off x="618884" y="3475653"/>
            <a:ext cx="6210300" cy="5400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DE2D3D-C462-4DED-A5B6-FF671BE42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84" y="4138668"/>
            <a:ext cx="3491203" cy="17512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BCEB5B-6682-4BE8-BA6C-FCA1FFAE2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8283" y="4205404"/>
            <a:ext cx="3390900" cy="723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1F1E0A5-401D-4227-87E3-F07E6F1035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994" b="25214"/>
          <a:stretch/>
        </p:blipFill>
        <p:spPr>
          <a:xfrm>
            <a:off x="4208283" y="5129670"/>
            <a:ext cx="4021916" cy="6411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79BD45-2310-44F3-9980-D54DB824CD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6761"/>
          <a:stretch/>
        </p:blipFill>
        <p:spPr>
          <a:xfrm>
            <a:off x="618884" y="5985180"/>
            <a:ext cx="6210300" cy="5782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3AA3A0D-0820-4286-BD34-395F531C3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0199" y="4181876"/>
            <a:ext cx="2632678" cy="23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60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IQ offset=1.2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60FAE0-7E0F-4A5A-B1F9-B205A358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1638482"/>
            <a:ext cx="3208399" cy="1627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81ECFA-8036-4971-94F0-66FEFE04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539" y="1499982"/>
            <a:ext cx="2548314" cy="22919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002C58-E825-4576-A24B-04A6DC366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288" y="1638482"/>
            <a:ext cx="3800475" cy="704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F0CE15-A44C-4BB4-8844-84052D96B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288" y="2447152"/>
            <a:ext cx="3505200" cy="5810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C59496-6B0F-481F-8D09-6A90C8416D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181"/>
          <a:stretch/>
        </p:blipFill>
        <p:spPr>
          <a:xfrm>
            <a:off x="751114" y="3367234"/>
            <a:ext cx="6219825" cy="5899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49621C-722B-4B6A-B0A6-371497404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429" y="4177876"/>
            <a:ext cx="3210084" cy="16063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88D7E0-7C68-4F5C-AC2B-DA34B45DA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4221506"/>
            <a:ext cx="2705901" cy="24503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08B1409-821A-4CB5-8590-3D654C36A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2439" y="5109153"/>
            <a:ext cx="4229100" cy="8667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120C131-4764-41E5-9B03-CD91F7EAAEC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3727"/>
          <a:stretch/>
        </p:blipFill>
        <p:spPr>
          <a:xfrm>
            <a:off x="4092439" y="4274125"/>
            <a:ext cx="4124325" cy="7006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2DCBF4-977A-4E11-880D-0880E7169A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4888"/>
          <a:stretch/>
        </p:blipFill>
        <p:spPr>
          <a:xfrm>
            <a:off x="749429" y="5937445"/>
            <a:ext cx="6162675" cy="5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00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0C919-EC4E-44A5-8372-5BE3278A2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B01592-F00A-4503-BDE1-D9C7F94E1D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683596E-EACE-4128-9042-6DC52B35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DL SISO Sensitivity EVM/Throughput vs </a:t>
            </a:r>
            <a:r>
              <a:rPr lang="en-US" altLang="zh-CN" dirty="0" err="1"/>
              <a:t>ADC_Nbits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F2A2C02-D960-4B8D-9DC5-4AAFE5506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272296"/>
              </p:ext>
            </p:extLst>
          </p:nvPr>
        </p:nvGraphicFramePr>
        <p:xfrm>
          <a:off x="449201" y="1461856"/>
          <a:ext cx="11506366" cy="2859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26001">
                <a:tc>
                  <a:txBody>
                    <a:bodyPr/>
                    <a:lstStyle/>
                    <a:p>
                      <a:r>
                        <a:rPr lang="en-US" altLang="zh-CN" dirty="0"/>
                        <a:t>ADC_</a:t>
                      </a:r>
                    </a:p>
                    <a:p>
                      <a:r>
                        <a:rPr lang="en-US" altLang="zh-CN" dirty="0" err="1"/>
                        <a:t>Nbits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(Bits)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648259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648259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78.357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80.035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648259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79.693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81.703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053EDBA-D06B-4575-921D-14DE8924A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43288"/>
              </p:ext>
            </p:extLst>
          </p:nvPr>
        </p:nvGraphicFramePr>
        <p:xfrm>
          <a:off x="449201" y="4478811"/>
          <a:ext cx="11601648" cy="18592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Sensitivity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</a:t>
                      </a:r>
                    </a:p>
                    <a:p>
                      <a:r>
                        <a:rPr lang="en-US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[100, -97.133, 1000, 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11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E4A8E9-CB57-4459-84D2-35DABC53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51" y="1638482"/>
            <a:ext cx="3407049" cy="1710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907557-18B9-40E9-B61B-9FEDB3C31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00"/>
          <a:stretch/>
        </p:blipFill>
        <p:spPr>
          <a:xfrm>
            <a:off x="4462462" y="1773158"/>
            <a:ext cx="3267075" cy="6510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FFD1D5-3CE7-40A5-8C5A-31C2588627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98"/>
          <a:stretch/>
        </p:blipFill>
        <p:spPr>
          <a:xfrm>
            <a:off x="4462462" y="2640013"/>
            <a:ext cx="3609975" cy="6510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471647-7F30-4D9F-8486-8D1F57343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183" y="1576858"/>
            <a:ext cx="2636996" cy="22495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7DCF2D-2B83-4786-92C2-0A31FE1DCF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547"/>
          <a:stretch/>
        </p:blipFill>
        <p:spPr>
          <a:xfrm>
            <a:off x="631551" y="3471604"/>
            <a:ext cx="6172200" cy="5358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850420-9039-42BD-BD97-EC25CA39A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51" y="4130217"/>
            <a:ext cx="3407049" cy="16993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D7F1072-0A5F-4A53-9693-7977C88423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014" b="37119"/>
          <a:stretch/>
        </p:blipFill>
        <p:spPr>
          <a:xfrm>
            <a:off x="4127484" y="4187963"/>
            <a:ext cx="3669529" cy="71274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F1BC25-64E4-4B04-80BD-F4797C69B5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017" b="37538"/>
          <a:stretch/>
        </p:blipFill>
        <p:spPr>
          <a:xfrm>
            <a:off x="4127484" y="5019211"/>
            <a:ext cx="3775507" cy="8150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4BB72F4-A09C-40B5-BB6C-94F1C357BE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2437" y="4162387"/>
            <a:ext cx="2466486" cy="22270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16E9267-9B86-4403-ACC1-8C61AC3829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5326"/>
          <a:stretch/>
        </p:blipFill>
        <p:spPr>
          <a:xfrm>
            <a:off x="631551" y="5995436"/>
            <a:ext cx="6238875" cy="5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4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6CD246-5EB7-443E-90A1-22512C40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1" y="1685456"/>
            <a:ext cx="3425215" cy="1711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301BA1-9655-48D1-88FB-658C43CDA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7225" b="304"/>
          <a:stretch/>
        </p:blipFill>
        <p:spPr>
          <a:xfrm>
            <a:off x="4307159" y="1685456"/>
            <a:ext cx="3271991" cy="6362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479FCF-E6C5-4A40-9950-B4AA023B9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159" y="2570261"/>
            <a:ext cx="2667000" cy="771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BC6315-F16D-4E6F-AF7F-E85989E85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276" y="1454838"/>
            <a:ext cx="2759837" cy="24935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281D11-5699-4CDB-ABC8-922170B8A8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750881" y="3396690"/>
            <a:ext cx="6172200" cy="614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626AE22-94C6-4AB7-AAAA-A43AC1920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81" y="4164981"/>
            <a:ext cx="3425215" cy="17305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C9E5CA-A41E-4527-B1BA-5D10B04A9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991" y="4185998"/>
            <a:ext cx="2632631" cy="23701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D7E9FCE-11E1-4088-BF5C-9073CED228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6309"/>
          <a:stretch/>
        </p:blipFill>
        <p:spPr>
          <a:xfrm>
            <a:off x="4205389" y="4223063"/>
            <a:ext cx="3781222" cy="6794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0E1976C-F72A-458D-B85E-EF2E60E50F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6460"/>
          <a:stretch/>
        </p:blipFill>
        <p:spPr>
          <a:xfrm>
            <a:off x="4205388" y="5181555"/>
            <a:ext cx="2962275" cy="6794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F72153E-CDA8-4C2F-8CF0-73BE411965D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7133"/>
          <a:stretch/>
        </p:blipFill>
        <p:spPr>
          <a:xfrm>
            <a:off x="736593" y="5980845"/>
            <a:ext cx="6200775" cy="5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85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PA_TOI=30dBm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1DD240-9A13-4984-AE2E-7F2FC845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301" y="1585215"/>
            <a:ext cx="3993644" cy="18544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87F490-E869-466D-AE6B-35917816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248" y="1651566"/>
            <a:ext cx="3553239" cy="16672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713F80-FF00-4852-B248-9C68263B5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50" t="4581" b="11426"/>
          <a:stretch/>
        </p:blipFill>
        <p:spPr>
          <a:xfrm>
            <a:off x="404811" y="1621538"/>
            <a:ext cx="2692090" cy="16309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8AB6146-0CFB-462C-BF3F-19F4EADF637E}"/>
              </a:ext>
            </a:extLst>
          </p:cNvPr>
          <p:cNvSpPr txBox="1"/>
          <p:nvPr/>
        </p:nvSpPr>
        <p:spPr>
          <a:xfrm>
            <a:off x="1458130" y="2885920"/>
            <a:ext cx="17424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EVM:-48.458dB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:-47.301dB</a:t>
            </a:r>
            <a:endParaRPr kumimoji="0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B279CE-F14F-4754-9D58-D6AF54C947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2"/>
          <a:stretch/>
        </p:blipFill>
        <p:spPr>
          <a:xfrm>
            <a:off x="404811" y="4181063"/>
            <a:ext cx="2747197" cy="1630956"/>
          </a:xfrm>
          <a:prstGeom prst="rect">
            <a:avLst/>
          </a:prstGeom>
        </p:spPr>
      </p:pic>
      <p:pic>
        <p:nvPicPr>
          <p:cNvPr id="16" name="图片 12">
            <a:extLst>
              <a:ext uri="{FF2B5EF4-FFF2-40B4-BE49-F238E27FC236}">
                <a16:creationId xmlns:a16="http://schemas.microsoft.com/office/drawing/2014/main" id="{78630869-C6EF-4CC6-9C9F-72C772594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708" y="4181063"/>
            <a:ext cx="3986255" cy="1763462"/>
          </a:xfrm>
          <a:prstGeom prst="rect">
            <a:avLst/>
          </a:prstGeom>
        </p:spPr>
      </p:pic>
      <p:pic>
        <p:nvPicPr>
          <p:cNvPr id="17" name="图片 14">
            <a:extLst>
              <a:ext uri="{FF2B5EF4-FFF2-40B4-BE49-F238E27FC236}">
                <a16:creationId xmlns:a16="http://schemas.microsoft.com/office/drawing/2014/main" id="{888FE17F-5F51-412D-AD18-8788A45BA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491" y="4159257"/>
            <a:ext cx="2558390" cy="1686831"/>
          </a:xfrm>
          <a:prstGeom prst="rect">
            <a:avLst/>
          </a:prstGeom>
        </p:spPr>
      </p:pic>
      <p:sp>
        <p:nvSpPr>
          <p:cNvPr id="18" name="文本框 8">
            <a:extLst>
              <a:ext uri="{FF2B5EF4-FFF2-40B4-BE49-F238E27FC236}">
                <a16:creationId xmlns:a16="http://schemas.microsoft.com/office/drawing/2014/main" id="{3B1D3307-5809-4B1B-AD01-C5D9657F5004}"/>
              </a:ext>
            </a:extLst>
          </p:cNvPr>
          <p:cNvSpPr txBox="1"/>
          <p:nvPr/>
        </p:nvSpPr>
        <p:spPr>
          <a:xfrm>
            <a:off x="1240477" y="5385758"/>
            <a:ext cx="19934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EVM:-49.843dB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:-47.106dB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73EFC-48A5-4722-AFEF-E00DCC60F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113" y="5997493"/>
            <a:ext cx="9642021" cy="486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66386-1C77-40F5-A4EC-E2A5A207F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85" y="3504320"/>
            <a:ext cx="9131823" cy="330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6" y="1361483"/>
            <a:ext cx="10928144" cy="25722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9880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</a:t>
            </a:r>
            <a:r>
              <a:rPr lang="en-US" altLang="zh-CN" dirty="0" err="1"/>
              <a:t>ADC_Nbits</a:t>
            </a:r>
            <a:r>
              <a:rPr lang="en-US" altLang="zh-CN" dirty="0"/>
              <a:t>=10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B3D2A8-DEEC-4642-94CF-A0CF9FDE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1628438"/>
            <a:ext cx="3334899" cy="17169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C03DE7-453E-42B2-A33F-C57F1FD6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93" y="1691100"/>
            <a:ext cx="2819400" cy="609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51EF9D-64BE-42DD-A555-3247BEF50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5019" b="46702"/>
          <a:stretch/>
        </p:blipFill>
        <p:spPr>
          <a:xfrm>
            <a:off x="4568093" y="2448817"/>
            <a:ext cx="3334898" cy="4924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3C9811-B009-4393-88D0-B72BE1E54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187" y="1489865"/>
            <a:ext cx="2649743" cy="23656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9E6378-5A90-4276-8473-A7902951FA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694"/>
          <a:stretch/>
        </p:blipFill>
        <p:spPr>
          <a:xfrm>
            <a:off x="726761" y="3429000"/>
            <a:ext cx="6238875" cy="5291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FF02AC-E787-43BB-A2AA-75B3A775F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61" y="4166705"/>
            <a:ext cx="3368399" cy="17707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43818F1-606A-4A32-BC31-E62B8673B8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118" y="4184985"/>
            <a:ext cx="2509812" cy="22623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1373581-AC56-439D-A283-E60FFE6D7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0032" y="4294780"/>
            <a:ext cx="3705225" cy="7905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A035D99-5630-41CF-80A1-7F731AE13BC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0098"/>
          <a:stretch/>
        </p:blipFill>
        <p:spPr>
          <a:xfrm>
            <a:off x="4370032" y="5153875"/>
            <a:ext cx="3957228" cy="5792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0099FC-1F51-4B52-8097-AE34CE2F479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5563"/>
          <a:stretch/>
        </p:blipFill>
        <p:spPr>
          <a:xfrm>
            <a:off x="726761" y="6031671"/>
            <a:ext cx="6200775" cy="5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82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A82D65-BDC0-43D9-8AF2-5D183FE686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E1849F-A759-4BE4-8EA1-558BDB25CB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70E047E-2CFC-4A94-B89F-9A9BF33B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2" y="372339"/>
            <a:ext cx="11742798" cy="492443"/>
          </a:xfrm>
        </p:spPr>
        <p:txBody>
          <a:bodyPr/>
          <a:lstStyle/>
          <a:p>
            <a:r>
              <a:rPr lang="en-US" altLang="zh-CN" dirty="0"/>
              <a:t>NR UL SISO Sensitivity EVM/Throughput vs Combine </a:t>
            </a:r>
            <a:r>
              <a:rPr lang="en-US" altLang="zh-CN" dirty="0" err="1"/>
              <a:t>RFImp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8060465-0D84-435A-BB9C-D05662583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51577"/>
              </p:ext>
            </p:extLst>
          </p:nvPr>
        </p:nvGraphicFramePr>
        <p:xfrm>
          <a:off x="449200" y="1308478"/>
          <a:ext cx="11601645" cy="2704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78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67694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58018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1008137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75251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49401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51220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33747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507899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59245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510318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601472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134.103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135.736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-2.549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-2.654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601472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186.985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209.631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22.646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-5.436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-6.429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50B1CB6-9CA8-4300-9591-E4F709EEC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60286"/>
              </p:ext>
            </p:extLst>
          </p:nvPr>
        </p:nvGraphicFramePr>
        <p:xfrm>
          <a:off x="449201" y="4041222"/>
          <a:ext cx="11601646" cy="2720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367530239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4232141057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196647916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2276994924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661261423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590159712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3309150462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875644593"/>
                    </a:ext>
                  </a:extLst>
                </a:gridCol>
              </a:tblGrid>
              <a:tr h="3968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Sensitivity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799607"/>
                  </a:ext>
                </a:extLst>
              </a:tr>
              <a:tr h="536823">
                <a:tc>
                  <a:txBody>
                    <a:bodyPr/>
                    <a:lstStyle/>
                    <a:p>
                      <a:r>
                        <a:rPr lang="en-US" sz="1400" dirty="0"/>
                        <a:t>RF 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ADC_Nbits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92071"/>
                  </a:ext>
                </a:extLst>
              </a:tr>
              <a:tr h="628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 Para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1088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-92.133,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-101.072, 1e4, -113.607]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403482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 -87.133,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-96.072, 1e4, -108.607]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63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5556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Origin Para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A388E5-24D2-4941-A604-50FC39E6D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19" y="1570753"/>
            <a:ext cx="3459681" cy="17367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09525C-A40F-4A54-8439-64266C7E7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00"/>
          <a:stretch/>
        </p:blipFill>
        <p:spPr>
          <a:xfrm>
            <a:off x="4206005" y="1638482"/>
            <a:ext cx="3267075" cy="6690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56186A-9387-4EF1-9A2C-D42A92E16B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609"/>
          <a:stretch/>
        </p:blipFill>
        <p:spPr>
          <a:xfrm>
            <a:off x="4148807" y="2471728"/>
            <a:ext cx="3609975" cy="4924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4E1F38-0822-4282-B03A-AA351CA19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064" y="1499982"/>
            <a:ext cx="2707414" cy="23096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60F9EB-B3B1-4CDE-AD59-2ED8AEEC1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527"/>
          <a:stretch/>
        </p:blipFill>
        <p:spPr>
          <a:xfrm>
            <a:off x="578919" y="3417805"/>
            <a:ext cx="6172200" cy="5360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503C0C-833B-4CA3-8553-C8BF4EFB0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85502"/>
            <a:ext cx="3589399" cy="17903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408E8AC-4205-4A95-A4CE-D06CC57BF1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991" y="4144036"/>
            <a:ext cx="2721314" cy="24571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6D4B517-9906-4EF2-AAE6-4D59226F15A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2014" b="28922"/>
          <a:stretch/>
        </p:blipFill>
        <p:spPr>
          <a:xfrm>
            <a:off x="4119281" y="4269866"/>
            <a:ext cx="3669529" cy="8056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54AC26-BD2D-4B84-95EA-16E74DA354E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4017" b="38261"/>
          <a:stretch/>
        </p:blipFill>
        <p:spPr>
          <a:xfrm>
            <a:off x="4119281" y="5204479"/>
            <a:ext cx="3775507" cy="80564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F60BFA1-9C14-42CC-8A1B-253C7CE1613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2272"/>
          <a:stretch/>
        </p:blipFill>
        <p:spPr>
          <a:xfrm>
            <a:off x="514582" y="6058043"/>
            <a:ext cx="6238875" cy="5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7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Change 5dB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内容占位符 5">
            <a:extLst>
              <a:ext uri="{FF2B5EF4-FFF2-40B4-BE49-F238E27FC236}">
                <a16:creationId xmlns:a16="http://schemas.microsoft.com/office/drawing/2014/main" id="{7905A48F-A40E-4282-8E15-27B5A270DFB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9205" y="1638482"/>
            <a:ext cx="3439395" cy="1736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4375FD-BDB7-49CA-A0F6-4BF54CF3E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392" y="1499982"/>
            <a:ext cx="2802938" cy="25256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9E0DC0-BF43-4265-8C2D-DE5D63E96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63"/>
          <a:stretch/>
        </p:blipFill>
        <p:spPr>
          <a:xfrm>
            <a:off x="4323690" y="1608429"/>
            <a:ext cx="3333750" cy="7143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85D6F0-5350-45E5-AA45-D58A5064D2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027"/>
          <a:stretch/>
        </p:blipFill>
        <p:spPr>
          <a:xfrm>
            <a:off x="4323689" y="2592029"/>
            <a:ext cx="3333750" cy="5343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3FA7F9-7E1A-4B61-8510-C97100BE00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405"/>
          <a:stretch/>
        </p:blipFill>
        <p:spPr>
          <a:xfrm>
            <a:off x="556187" y="3374822"/>
            <a:ext cx="7239817" cy="582900"/>
          </a:xfrm>
          <a:prstGeom prst="rect">
            <a:avLst/>
          </a:prstGeom>
        </p:spPr>
      </p:pic>
      <p:pic>
        <p:nvPicPr>
          <p:cNvPr id="15" name="内容占位符 12">
            <a:extLst>
              <a:ext uri="{FF2B5EF4-FFF2-40B4-BE49-F238E27FC236}">
                <a16:creationId xmlns:a16="http://schemas.microsoft.com/office/drawing/2014/main" id="{A95F3C21-7A9D-47CE-9133-818C2C92A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187" y="4164362"/>
            <a:ext cx="3439395" cy="1893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7B8DF5-96ED-40A4-857A-20091C68A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7392" y="4212349"/>
            <a:ext cx="2466265" cy="22184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45CE306-8A3C-4300-9916-B2C983FE95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9970" y="4198503"/>
            <a:ext cx="3505200" cy="7810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614BE46-4C0F-4C0A-B1A9-4421AB56BA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1767" y="5078437"/>
            <a:ext cx="4037422" cy="933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5FC1ACD-ED08-4EE1-99EC-FD96D17156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1784"/>
          <a:stretch/>
        </p:blipFill>
        <p:spPr>
          <a:xfrm>
            <a:off x="556187" y="6156846"/>
            <a:ext cx="6871754" cy="4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97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Change 10dB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内容占位符 5">
            <a:extLst>
              <a:ext uri="{FF2B5EF4-FFF2-40B4-BE49-F238E27FC236}">
                <a16:creationId xmlns:a16="http://schemas.microsoft.com/office/drawing/2014/main" id="{7CE751BC-317C-41A3-AC7B-974A4CB7AF8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81177" y="1627140"/>
            <a:ext cx="3457424" cy="17356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829B28-5356-4F1B-9B49-6BC773CF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573466"/>
            <a:ext cx="2501902" cy="22563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DAE4A4-3F33-42F5-9659-F8B28F8FEA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022" b="35639"/>
          <a:stretch/>
        </p:blipFill>
        <p:spPr>
          <a:xfrm>
            <a:off x="4305663" y="1691628"/>
            <a:ext cx="3409175" cy="631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01A5DE-7922-4E36-AE5B-4956B3AB3E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470" b="-8674"/>
          <a:stretch/>
        </p:blipFill>
        <p:spPr>
          <a:xfrm>
            <a:off x="4305664" y="2494914"/>
            <a:ext cx="3409174" cy="6314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5748E0-100D-4D56-91E5-ADE830FD6D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310"/>
          <a:stretch/>
        </p:blipFill>
        <p:spPr>
          <a:xfrm>
            <a:off x="581177" y="3409724"/>
            <a:ext cx="6172200" cy="500081"/>
          </a:xfrm>
          <a:prstGeom prst="rect">
            <a:avLst/>
          </a:prstGeom>
        </p:spPr>
      </p:pic>
      <p:pic>
        <p:nvPicPr>
          <p:cNvPr id="15" name="内容占位符 5">
            <a:extLst>
              <a:ext uri="{FF2B5EF4-FFF2-40B4-BE49-F238E27FC236}">
                <a16:creationId xmlns:a16="http://schemas.microsoft.com/office/drawing/2014/main" id="{D4BA70F7-AE72-476E-8808-A5034A190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89" y="4174340"/>
            <a:ext cx="3523411" cy="17334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BD7229E-07DB-4179-BDC2-19A39EC05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8223" y="4188341"/>
            <a:ext cx="2672256" cy="23948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97FC91-26A6-4358-9598-1AE6A2A3D1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516"/>
          <a:stretch/>
        </p:blipFill>
        <p:spPr>
          <a:xfrm>
            <a:off x="4038600" y="4299259"/>
            <a:ext cx="4122656" cy="7429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5030AE1-600E-4882-8E32-C37030AEAF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5506" y="5097982"/>
            <a:ext cx="4095750" cy="6572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86EE8D2-1616-4EC8-910D-0EDF539D8BC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4132"/>
          <a:stretch/>
        </p:blipFill>
        <p:spPr>
          <a:xfrm>
            <a:off x="515189" y="6022324"/>
            <a:ext cx="6153150" cy="50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46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F7BF08-B70C-4363-9844-A6700BA30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899BCD-1C75-412C-B899-768A25E0DA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F7EAE2F-10B7-4E05-A846-BDCB8859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NR UL SISO Sensitivity EVM/Throughput OTA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0C9F30-C99F-4677-B19D-D9BC40869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140023"/>
              </p:ext>
            </p:extLst>
          </p:nvPr>
        </p:nvGraphicFramePr>
        <p:xfrm>
          <a:off x="449201" y="1443002"/>
          <a:ext cx="11506366" cy="23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07504">
                <a:tc>
                  <a:txBody>
                    <a:bodyPr/>
                    <a:lstStyle/>
                    <a:p>
                      <a:r>
                        <a:rPr lang="en-US" altLang="zh-CN" dirty="0"/>
                        <a:t>OTA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727113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78.121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727113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142.852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141.416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0AFAB58B-D39E-4925-95DB-39655E613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74391"/>
              </p:ext>
            </p:extLst>
          </p:nvPr>
        </p:nvGraphicFramePr>
        <p:xfrm>
          <a:off x="449201" y="4014841"/>
          <a:ext cx="11601646" cy="215285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802">
                  <a:extLst>
                    <a:ext uri="{9D8B030D-6E8A-4147-A177-3AD203B41FA5}">
                      <a16:colId xmlns:a16="http://schemas.microsoft.com/office/drawing/2014/main" val="2381485944"/>
                    </a:ext>
                  </a:extLst>
                </a:gridCol>
                <a:gridCol w="1384768">
                  <a:extLst>
                    <a:ext uri="{9D8B030D-6E8A-4147-A177-3AD203B41FA5}">
                      <a16:colId xmlns:a16="http://schemas.microsoft.com/office/drawing/2014/main" val="2300577932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94506249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107368816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298332649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2201402525"/>
                    </a:ext>
                  </a:extLst>
                </a:gridCol>
                <a:gridCol w="1555423">
                  <a:extLst>
                    <a:ext uri="{9D8B030D-6E8A-4147-A177-3AD203B41FA5}">
                      <a16:colId xmlns:a16="http://schemas.microsoft.com/office/drawing/2014/main" val="926160727"/>
                    </a:ext>
                  </a:extLst>
                </a:gridCol>
                <a:gridCol w="2378946">
                  <a:extLst>
                    <a:ext uri="{9D8B030D-6E8A-4147-A177-3AD203B41FA5}">
                      <a16:colId xmlns:a16="http://schemas.microsoft.com/office/drawing/2014/main" val="3058255122"/>
                    </a:ext>
                  </a:extLst>
                </a:gridCol>
              </a:tblGrid>
              <a:tr h="3968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Sensitivity OTA Test Parameters(Length=2.5m,Pathloss=-54.7dBm)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05807"/>
                  </a:ext>
                </a:extLst>
              </a:tr>
              <a:tr h="5368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RF Imp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  <a:p>
                      <a:r>
                        <a:rPr lang="en-US" sz="1400" dirty="0"/>
                        <a:t>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Ndensity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DAC_Nbits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Gain Imbalance</a:t>
                      </a:r>
                    </a:p>
                    <a:p>
                      <a:r>
                        <a:rPr lang="en-US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Phase Noise(</a:t>
                      </a:r>
                      <a:r>
                        <a:rPr lang="en-US" sz="1400" dirty="0" err="1"/>
                        <a:t>dBc</a:t>
                      </a:r>
                      <a:r>
                        <a:rPr lang="en-US" sz="1400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4842"/>
                  </a:ext>
                </a:extLst>
              </a:tr>
              <a:tr h="628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Ideal </a:t>
                      </a:r>
                      <a:r>
                        <a:rPr lang="en-US" altLang="zh-CN" dirty="0" err="1"/>
                        <a:t>RFImp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仪表参数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r>
                        <a:rPr lang="en-US" altLang="zh-CN" dirty="0"/>
                        <a:t>58.7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</a:t>
                      </a:r>
                      <a:r>
                        <a:rPr lang="en-US" altLang="zh-CN" sz="1600" dirty="0"/>
                        <a:t>100 -98.57 1e3 -107.56 1e4 -121.67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27083"/>
                  </a:ext>
                </a:extLst>
              </a:tr>
              <a:tr h="4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Test </a:t>
                      </a:r>
                      <a:r>
                        <a:rPr lang="en-US" altLang="zh-CN" dirty="0" err="1"/>
                        <a:t>RFImp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158.7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[100 -88.57 1e3 -97.56 1e4 -111.67</a:t>
                      </a:r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]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4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8846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Ideal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内容占位符 5">
            <a:extLst>
              <a:ext uri="{FF2B5EF4-FFF2-40B4-BE49-F238E27FC236}">
                <a16:creationId xmlns:a16="http://schemas.microsoft.com/office/drawing/2014/main" id="{070725AE-5FED-439B-9BA8-2E2D08A379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70952" y="1638482"/>
            <a:ext cx="3146904" cy="156712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3C6DF84-7A2A-4F5E-93DC-F59FF0D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285" y="1419922"/>
            <a:ext cx="2432236" cy="25634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1B4EA1F-BE80-466F-9CBA-7C9559FF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627" y="1456401"/>
            <a:ext cx="3409950" cy="9715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E74D60B-CE1C-4F43-A412-89E2E789A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627" y="2465495"/>
            <a:ext cx="3438525" cy="8191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CE4C556-DDB7-4567-9F17-9D8C1BA41D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622"/>
          <a:stretch/>
        </p:blipFill>
        <p:spPr>
          <a:xfrm>
            <a:off x="670952" y="3263457"/>
            <a:ext cx="6200775" cy="635527"/>
          </a:xfrm>
          <a:prstGeom prst="rect">
            <a:avLst/>
          </a:prstGeom>
        </p:spPr>
      </p:pic>
      <p:pic>
        <p:nvPicPr>
          <p:cNvPr id="28" name="内容占位符 12">
            <a:extLst>
              <a:ext uri="{FF2B5EF4-FFF2-40B4-BE49-F238E27FC236}">
                <a16:creationId xmlns:a16="http://schemas.microsoft.com/office/drawing/2014/main" id="{90EDBD27-7AD9-40CC-A421-C825C7EE2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52" y="4220989"/>
            <a:ext cx="3052092" cy="147689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D487C31-EDFA-4CF2-BB09-D7A18D944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8958" y="4189542"/>
            <a:ext cx="2239651" cy="238223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2D1679E-80F7-4CD8-B66F-F8F1875CB98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9628"/>
          <a:stretch/>
        </p:blipFill>
        <p:spPr>
          <a:xfrm>
            <a:off x="3867791" y="4189542"/>
            <a:ext cx="4133850" cy="65018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A8CA70C-D2C8-45C9-9ADB-D52F136CE5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7791" y="4969772"/>
            <a:ext cx="3990975" cy="84772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00DE0A1-4CBC-471B-A655-4EAB4B2675C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5556"/>
          <a:stretch/>
        </p:blipFill>
        <p:spPr>
          <a:xfrm>
            <a:off x="670952" y="5888019"/>
            <a:ext cx="6181725" cy="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751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Sensitivity </a:t>
            </a:r>
            <a:r>
              <a:rPr lang="en-US" altLang="zh-CN" dirty="0" err="1"/>
              <a:t>ota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</a:t>
            </a:r>
            <a:r>
              <a:rPr lang="en-US" altLang="zh-CN" dirty="0" err="1"/>
              <a:t>RFImp</a:t>
            </a:r>
            <a:r>
              <a:rPr lang="en-US" altLang="zh-CN" dirty="0"/>
              <a:t> Signal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内容占位符 5">
            <a:extLst>
              <a:ext uri="{FF2B5EF4-FFF2-40B4-BE49-F238E27FC236}">
                <a16:creationId xmlns:a16="http://schemas.microsoft.com/office/drawing/2014/main" id="{E2C4D6F6-CEB4-4EB2-B41D-0C2CD84D0A9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51114" y="1685456"/>
            <a:ext cx="3173054" cy="17590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BFFF64-12E3-41A2-B3BB-58D29C607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34"/>
          <a:stretch/>
        </p:blipFill>
        <p:spPr>
          <a:xfrm>
            <a:off x="4038600" y="1539812"/>
            <a:ext cx="4076700" cy="8477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C66AC1-103F-48F2-8C2E-515A03FFEB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44"/>
          <a:stretch/>
        </p:blipFill>
        <p:spPr>
          <a:xfrm>
            <a:off x="4000500" y="2433602"/>
            <a:ext cx="4114800" cy="7810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E38488-AFFD-42EA-A80F-36A8D1E78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671" y="1499982"/>
            <a:ext cx="2279095" cy="23983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09B711-065A-4750-B4FA-224AFF511F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415"/>
          <a:stretch/>
        </p:blipFill>
        <p:spPr>
          <a:xfrm>
            <a:off x="751114" y="3444544"/>
            <a:ext cx="6210300" cy="554654"/>
          </a:xfrm>
          <a:prstGeom prst="rect">
            <a:avLst/>
          </a:prstGeom>
        </p:spPr>
      </p:pic>
      <p:pic>
        <p:nvPicPr>
          <p:cNvPr id="15" name="内容占位符 5">
            <a:extLst>
              <a:ext uri="{FF2B5EF4-FFF2-40B4-BE49-F238E27FC236}">
                <a16:creationId xmlns:a16="http://schemas.microsoft.com/office/drawing/2014/main" id="{B5693A2B-84E3-4C12-A505-27188B98E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14" y="4199648"/>
            <a:ext cx="3173054" cy="16057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8A46C7C-C4A7-4FD6-A3BA-8E08EC09EB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694" y="4190298"/>
            <a:ext cx="2272072" cy="23909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C45E07A-AB37-44AF-A162-9E863143D5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3408"/>
          <a:stretch/>
        </p:blipFill>
        <p:spPr>
          <a:xfrm>
            <a:off x="4074020" y="4286423"/>
            <a:ext cx="4276725" cy="67632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6D80FC1-BE07-43A3-93C7-805499B4C88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9776"/>
          <a:stretch/>
        </p:blipFill>
        <p:spPr>
          <a:xfrm>
            <a:off x="4074020" y="5082085"/>
            <a:ext cx="4324350" cy="6953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5D00045-AA17-42DE-9D19-33A94C5C7E5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3316"/>
          <a:stretch/>
        </p:blipFill>
        <p:spPr>
          <a:xfrm>
            <a:off x="770164" y="5905442"/>
            <a:ext cx="6191250" cy="5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254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89299-5372-4BC1-9AC7-6AEF13B89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88850-5BB5-47B6-90C1-AB27F6CA9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36480" y="6370352"/>
            <a:ext cx="4114800" cy="1538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180F73-7E4F-455C-BA2F-413484D6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NR UL SISO Narrow Blocking EVM/Throughput vs Noise Figure</a:t>
            </a:r>
            <a:endParaRPr lang="zh-CN" altLang="en-US" sz="28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119B43-643A-4686-8739-3DAFB09F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80590"/>
              </p:ext>
            </p:extLst>
          </p:nvPr>
        </p:nvGraphicFramePr>
        <p:xfrm>
          <a:off x="449201" y="1478054"/>
          <a:ext cx="11601648" cy="2745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567885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441542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35509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526406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 Figure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526406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-8.099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526406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-3.329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526406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  <a:tr h="526406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5.688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5.753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08798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15BC74F-B972-468E-8B8E-94E8D2380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140434"/>
              </p:ext>
            </p:extLst>
          </p:nvPr>
        </p:nvGraphicFramePr>
        <p:xfrm>
          <a:off x="449201" y="4352485"/>
          <a:ext cx="11601648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2113777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1753439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Narrow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0448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320DEB3-DB4D-48AA-96A4-6F5E61762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4" y="1628377"/>
            <a:ext cx="3519484" cy="176258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A8DBEDC-B125-4A17-A74B-EEA1C0F13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184" y="1497289"/>
            <a:ext cx="2811399" cy="229536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EA0BD9D-3C5A-43F7-800C-9CFDEC8977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82" b="49161"/>
          <a:stretch/>
        </p:blipFill>
        <p:spPr>
          <a:xfrm>
            <a:off x="4270598" y="2621402"/>
            <a:ext cx="3932460" cy="6053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5A3C968-4394-4D9C-8E82-327FF96B5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915" y="1612699"/>
            <a:ext cx="3838575" cy="9525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3E155BE-BA94-4F9A-A3C6-1E922B8491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46" b="22501"/>
          <a:stretch/>
        </p:blipFill>
        <p:spPr>
          <a:xfrm>
            <a:off x="533314" y="3380855"/>
            <a:ext cx="4823424" cy="60530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4975573-F76D-461F-BFEF-D3DADF11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3" y="4136112"/>
            <a:ext cx="3519485" cy="176258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A7228B7-A679-410B-801F-AF1046212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4778" y="4144872"/>
            <a:ext cx="2749937" cy="234241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DEE8883-3922-4411-8675-1603F17C3A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6930"/>
          <a:stretch/>
        </p:blipFill>
        <p:spPr>
          <a:xfrm>
            <a:off x="4128352" y="4188786"/>
            <a:ext cx="3613082" cy="80542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1D15D63-FD6D-4828-9E64-8B3305DA00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8352" y="5127172"/>
            <a:ext cx="3876675" cy="77152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E9DB20A-7389-4C06-B25A-40D8083672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237"/>
          <a:stretch/>
        </p:blipFill>
        <p:spPr>
          <a:xfrm>
            <a:off x="449201" y="5987864"/>
            <a:ext cx="5191125" cy="5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85A32-4746-474D-A3A7-43DC7B4C7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DL 100MBW Tx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29A879-6F1A-4746-814C-9C78DC8102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028EA73-ED3C-4FDC-9998-53E58C14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SEM VS Sim SEM: PA_TOI=30dBm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98D6AF-7D49-40D3-810D-86502AB61E3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503069"/>
            <a:ext cx="905935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637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Figure=5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内容占位符 5">
            <a:extLst>
              <a:ext uri="{FF2B5EF4-FFF2-40B4-BE49-F238E27FC236}">
                <a16:creationId xmlns:a16="http://schemas.microsoft.com/office/drawing/2014/main" id="{942C48B0-3E35-4D98-8458-CBE361FE9E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49799" y="1580650"/>
            <a:ext cx="3515191" cy="169197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890A318-C90D-4E12-BD65-2D182447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350" y="1379358"/>
            <a:ext cx="3020137" cy="2457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384CB19-8BA4-4A3E-AA4B-4EC571938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987"/>
          <a:stretch/>
        </p:blipFill>
        <p:spPr>
          <a:xfrm>
            <a:off x="4242694" y="1680387"/>
            <a:ext cx="3743325" cy="65285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5AF2C83-1EB7-452A-9335-769FA9421E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112"/>
          <a:stretch/>
        </p:blipFill>
        <p:spPr>
          <a:xfrm>
            <a:off x="4213427" y="2560884"/>
            <a:ext cx="3689564" cy="65285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8F2CF3B-2763-4B86-AD34-6539F6B0E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74" b="19363"/>
          <a:stretch/>
        </p:blipFill>
        <p:spPr>
          <a:xfrm>
            <a:off x="449201" y="3333304"/>
            <a:ext cx="4811350" cy="652856"/>
          </a:xfrm>
          <a:prstGeom prst="rect">
            <a:avLst/>
          </a:prstGeom>
        </p:spPr>
      </p:pic>
      <p:pic>
        <p:nvPicPr>
          <p:cNvPr id="37" name="内容占位符 5">
            <a:extLst>
              <a:ext uri="{FF2B5EF4-FFF2-40B4-BE49-F238E27FC236}">
                <a16:creationId xmlns:a16="http://schemas.microsoft.com/office/drawing/2014/main" id="{1CCE3DDA-17F3-4651-8DCC-7927173E2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91" y="4161331"/>
            <a:ext cx="3457406" cy="173706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7A054BE-8259-452E-A001-0451CFA6E8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3215" y="4148989"/>
            <a:ext cx="2770316" cy="224045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8C1F91A-6CFA-4A6A-A9A2-3C83F8E742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6944" y="4253597"/>
            <a:ext cx="4029075" cy="7524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106A2F7-F94E-44CF-8579-F66653B5C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6944" y="5063649"/>
            <a:ext cx="3143250" cy="59055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72DF7FC-8FE0-4AAB-A2C6-B9347742820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1078"/>
          <a:stretch/>
        </p:blipFill>
        <p:spPr>
          <a:xfrm>
            <a:off x="378691" y="5999489"/>
            <a:ext cx="4514850" cy="57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54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Figure=10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内容占位符 5">
            <a:extLst>
              <a:ext uri="{FF2B5EF4-FFF2-40B4-BE49-F238E27FC236}">
                <a16:creationId xmlns:a16="http://schemas.microsoft.com/office/drawing/2014/main" id="{4CC9EB50-DC7F-46B2-B202-AF99BC09743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638482"/>
            <a:ext cx="3330947" cy="16061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5918CB3-0D8C-4675-A8C5-43E10B3F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113" y="1527786"/>
            <a:ext cx="2906157" cy="234767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00FAC1C-A505-4C34-BEF3-7C86CC056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421" y="2534628"/>
            <a:ext cx="3619500" cy="685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A8DDF7C-2F46-4E58-91CB-676DC2EC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421" y="1744053"/>
            <a:ext cx="3619500" cy="7905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E28F221-35EF-4BF6-9420-2F26B1B97B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005" b="46269"/>
          <a:stretch/>
        </p:blipFill>
        <p:spPr>
          <a:xfrm>
            <a:off x="449201" y="3288197"/>
            <a:ext cx="5027039" cy="685800"/>
          </a:xfrm>
          <a:prstGeom prst="rect">
            <a:avLst/>
          </a:prstGeom>
        </p:spPr>
      </p:pic>
      <p:pic>
        <p:nvPicPr>
          <p:cNvPr id="28" name="内容占位符 5">
            <a:extLst>
              <a:ext uri="{FF2B5EF4-FFF2-40B4-BE49-F238E27FC236}">
                <a16:creationId xmlns:a16="http://schemas.microsoft.com/office/drawing/2014/main" id="{21FFAB4D-ECD2-4BB4-AB31-791B15443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69389"/>
            <a:ext cx="3330947" cy="169791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3F4AC0D-67B6-456D-9188-DE5EF571B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991" y="4128591"/>
            <a:ext cx="2915664" cy="234767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577FCDB-BEEB-48E4-B9A8-D87E3AD91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7030" y="4208070"/>
            <a:ext cx="3324225" cy="7810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1B38E5B-6988-4D4E-9AFC-C890CF3DF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7030" y="5035018"/>
            <a:ext cx="4029075" cy="77152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4156751-30E2-4D22-9ADE-59E887D1D0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114"/>
          <a:stretch/>
        </p:blipFill>
        <p:spPr>
          <a:xfrm>
            <a:off x="449201" y="5946503"/>
            <a:ext cx="4695825" cy="5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02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Sim: Noise Figure=13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3" name="内容占位符 5">
            <a:extLst>
              <a:ext uri="{FF2B5EF4-FFF2-40B4-BE49-F238E27FC236}">
                <a16:creationId xmlns:a16="http://schemas.microsoft.com/office/drawing/2014/main" id="{98152443-89C7-4CAF-A6FB-FF1CB011DE8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73297" y="1629460"/>
            <a:ext cx="3502799" cy="169444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36733D1-DC73-4E33-B23A-527FBD0C2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267" y="1499982"/>
            <a:ext cx="2603448" cy="210681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3BD2780-84CF-4D2B-A8A2-53925713E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95" y="2425536"/>
            <a:ext cx="3583935" cy="8382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CEBFE42-A816-4F2E-AC10-973A9A331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096" y="1629460"/>
            <a:ext cx="3583935" cy="7334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AC2D1CB-F38D-4B1D-ACE7-76BADBDAEE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142"/>
          <a:stretch/>
        </p:blipFill>
        <p:spPr>
          <a:xfrm>
            <a:off x="751114" y="3379668"/>
            <a:ext cx="5524500" cy="649240"/>
          </a:xfrm>
          <a:prstGeom prst="rect">
            <a:avLst/>
          </a:prstGeom>
        </p:spPr>
      </p:pic>
      <p:pic>
        <p:nvPicPr>
          <p:cNvPr id="38" name="内容占位符 5">
            <a:extLst>
              <a:ext uri="{FF2B5EF4-FFF2-40B4-BE49-F238E27FC236}">
                <a16:creationId xmlns:a16="http://schemas.microsoft.com/office/drawing/2014/main" id="{65FF44ED-86C9-454C-9F8E-02226BBC7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88" y="4126750"/>
            <a:ext cx="3526707" cy="178335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C593E09-2B6A-4B2D-84E2-F3989B6D1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641" y="4143989"/>
            <a:ext cx="2955074" cy="239420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7CFBA71-C606-4133-92C6-1072AC58FA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134"/>
          <a:stretch/>
        </p:blipFill>
        <p:spPr>
          <a:xfrm>
            <a:off x="4207292" y="5015625"/>
            <a:ext cx="3695700" cy="74295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6E0EB2F-294F-481C-9BA7-2A5AEF0496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7291" y="4157699"/>
            <a:ext cx="3695700" cy="69532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F8A7B6C-D8B7-4EF1-B3A4-B6BA5106F5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4594"/>
          <a:stretch/>
        </p:blipFill>
        <p:spPr>
          <a:xfrm>
            <a:off x="649388" y="5937855"/>
            <a:ext cx="4905119" cy="6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15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211-B218-468A-8631-BB74E65D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F5B95-46B3-452B-9370-BF9114D613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43F450C-4215-4E32-B8FE-FB1D6D75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Narrow Blocking EVM/Throughput vs Phase Noise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28986B-D28C-45C1-88E6-CF9609D7A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003640"/>
              </p:ext>
            </p:extLst>
          </p:nvPr>
        </p:nvGraphicFramePr>
        <p:xfrm>
          <a:off x="449201" y="1572322"/>
          <a:ext cx="11601648" cy="258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435910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541022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645098">
                <a:tc>
                  <a:txBody>
                    <a:bodyPr/>
                    <a:lstStyle/>
                    <a:p>
                      <a:r>
                        <a:rPr lang="en-US" altLang="zh-CN" dirty="0"/>
                        <a:t>Phase Noise</a:t>
                      </a:r>
                    </a:p>
                    <a:p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dBc</a:t>
                      </a:r>
                      <a:r>
                        <a:rPr lang="en-US" altLang="zh-CN" dirty="0"/>
                        <a:t>/Hz)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645098">
                <a:tc>
                  <a:txBody>
                    <a:bodyPr/>
                    <a:lstStyle/>
                    <a:p>
                      <a:r>
                        <a:rPr lang="en-US" altLang="zh-CN" dirty="0"/>
                        <a:t>-10dB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-7.385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-7.449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645098">
                <a:tc>
                  <a:txBody>
                    <a:bodyPr/>
                    <a:lstStyle/>
                    <a:p>
                      <a:r>
                        <a:rPr lang="en-US" altLang="zh-CN" dirty="0"/>
                        <a:t>-15dB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-7.191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645098">
                <a:tc>
                  <a:txBody>
                    <a:bodyPr/>
                    <a:lstStyle/>
                    <a:p>
                      <a:r>
                        <a:rPr lang="en-US" altLang="zh-CN" dirty="0"/>
                        <a:t>-70dB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3.916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FC5EB9C-E586-4367-94EE-EAD6FA6B6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9175"/>
              </p:ext>
            </p:extLst>
          </p:nvPr>
        </p:nvGraphicFramePr>
        <p:xfrm>
          <a:off x="449201" y="4493198"/>
          <a:ext cx="11601648" cy="1376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2113777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1753439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Narrow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Ndensity</a:t>
                      </a:r>
                      <a:r>
                        <a:rPr lang="en-US" dirty="0"/>
                        <a:t>(dBm/Hz)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 Imbalance(dB)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Noise Figure(dB)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534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</a:t>
            </a:r>
            <a:r>
              <a:rPr lang="en-US" altLang="zh-CN" sz="2400" dirty="0"/>
              <a:t> Phase Noise =[100, -87.133, 1000, -96.072, 1e4, -108.607]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内容占位符 5">
            <a:extLst>
              <a:ext uri="{FF2B5EF4-FFF2-40B4-BE49-F238E27FC236}">
                <a16:creationId xmlns:a16="http://schemas.microsoft.com/office/drawing/2014/main" id="{560D59AD-894F-4478-AE2C-786D8E46DE1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13837" y="1567399"/>
            <a:ext cx="3424763" cy="164978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6A53487-7E69-4639-82C7-A4541D43D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796" y="1499982"/>
            <a:ext cx="2529287" cy="204323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F3FAD24-B7DC-4097-9B78-7DEE8C553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297666"/>
            <a:ext cx="4248150" cy="8286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78D2E84-8090-44F0-8022-57425B834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403"/>
          <a:stretch/>
        </p:blipFill>
        <p:spPr>
          <a:xfrm>
            <a:off x="4038600" y="1522285"/>
            <a:ext cx="4248150" cy="62885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4B49D81-AAB3-4648-B194-7A1BD1D29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236"/>
          <a:stretch/>
        </p:blipFill>
        <p:spPr>
          <a:xfrm>
            <a:off x="613837" y="3289494"/>
            <a:ext cx="5105400" cy="589120"/>
          </a:xfrm>
          <a:prstGeom prst="rect">
            <a:avLst/>
          </a:prstGeom>
        </p:spPr>
      </p:pic>
      <p:pic>
        <p:nvPicPr>
          <p:cNvPr id="28" name="内容占位符 5">
            <a:extLst>
              <a:ext uri="{FF2B5EF4-FFF2-40B4-BE49-F238E27FC236}">
                <a16:creationId xmlns:a16="http://schemas.microsoft.com/office/drawing/2014/main" id="{A14E4A41-F5DC-4B34-B3B2-8C9E746DE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36" y="4188296"/>
            <a:ext cx="3424763" cy="172773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BB5C292-5EC6-4A63-9A03-96C4A0450E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991" y="4123807"/>
            <a:ext cx="2951410" cy="240043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15E8F6-5D6E-4BF6-B039-0214910824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3075" y="4277760"/>
            <a:ext cx="3590925" cy="5905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F6BAF5D-FDF8-432B-97BA-498C2FA512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3075" y="4892048"/>
            <a:ext cx="3789915" cy="6858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86895B5-32F1-4E75-8663-54DD4512CCC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6842"/>
          <a:stretch/>
        </p:blipFill>
        <p:spPr>
          <a:xfrm>
            <a:off x="613836" y="5929072"/>
            <a:ext cx="47910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635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</a:t>
            </a:r>
            <a:r>
              <a:rPr lang="en-US" altLang="zh-CN" sz="2400" dirty="0"/>
              <a:t> Phase Noise =[100, -82.133, 1000, -91.072, 1e4, -103.607]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3" name="内容占位符 5">
            <a:extLst>
              <a:ext uri="{FF2B5EF4-FFF2-40B4-BE49-F238E27FC236}">
                <a16:creationId xmlns:a16="http://schemas.microsoft.com/office/drawing/2014/main" id="{7F5C56CE-425E-4ACA-9A04-21CEB380CA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0030" y="1638482"/>
            <a:ext cx="3066663" cy="148451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E8934DB-8898-4511-B114-3C340C463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478" y="1499982"/>
            <a:ext cx="2629092" cy="211813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74E1E26-44AD-4FC3-B86C-A645B0EE6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352" y="2433819"/>
            <a:ext cx="3648075" cy="59055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A9D6C1E-3FC6-4A61-896D-5516B67ED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352" y="1638482"/>
            <a:ext cx="4619625" cy="62865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FAF38D8-90F5-4064-BEDE-6E54D695B9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799" b="31959"/>
          <a:stretch/>
        </p:blipFill>
        <p:spPr>
          <a:xfrm>
            <a:off x="600030" y="3218743"/>
            <a:ext cx="4742559" cy="628650"/>
          </a:xfrm>
          <a:prstGeom prst="rect">
            <a:avLst/>
          </a:prstGeom>
        </p:spPr>
      </p:pic>
      <p:pic>
        <p:nvPicPr>
          <p:cNvPr id="38" name="内容占位符 5">
            <a:extLst>
              <a:ext uri="{FF2B5EF4-FFF2-40B4-BE49-F238E27FC236}">
                <a16:creationId xmlns:a16="http://schemas.microsoft.com/office/drawing/2014/main" id="{B14F9F7C-D4AA-40A8-AF7E-8F0E74C1E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30" y="4236142"/>
            <a:ext cx="3106322" cy="155189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AB426FE-4C65-460C-95A5-E16F82563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1238" y="4288067"/>
            <a:ext cx="2705576" cy="218440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A930C6E-B912-48EB-BF8D-68655F45A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890" y="4349699"/>
            <a:ext cx="3848100" cy="5715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5CC8893-BC44-4362-893F-B81CD1423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887" y="5006593"/>
            <a:ext cx="3543300" cy="61912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3C13105-79FE-4507-8549-49BBA5F0C86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2987"/>
          <a:stretch/>
        </p:blipFill>
        <p:spPr>
          <a:xfrm>
            <a:off x="632921" y="5865693"/>
            <a:ext cx="4676775" cy="5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664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sz="2800" dirty="0"/>
              <a:t>VXT-II vs SV Sim:</a:t>
            </a:r>
            <a:r>
              <a:rPr lang="en-US" altLang="zh-CN" sz="2400" dirty="0"/>
              <a:t> Phase Noise =[100, -27.133, 1000, -36.072, 1e4, -48.607]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内容占位符 5">
            <a:extLst>
              <a:ext uri="{FF2B5EF4-FFF2-40B4-BE49-F238E27FC236}">
                <a16:creationId xmlns:a16="http://schemas.microsoft.com/office/drawing/2014/main" id="{C6E7755A-7E28-435D-BBFA-9582AC16CA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0603" y="1638482"/>
            <a:ext cx="3048143" cy="151667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FBAC26C-B778-4D3C-B93B-700D2991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700" y="1499982"/>
            <a:ext cx="2734015" cy="217056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7C8C3EA-EEFD-4056-BD69-28A36AD76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746" y="2432860"/>
            <a:ext cx="4264245" cy="6667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9C7FAD0-F3DA-4C20-A431-39A129C6F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746" y="1586516"/>
            <a:ext cx="3832920" cy="685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89D9FF4-3358-4FDD-BBF1-C7F1D61FE7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394"/>
          <a:stretch/>
        </p:blipFill>
        <p:spPr>
          <a:xfrm>
            <a:off x="590603" y="3300281"/>
            <a:ext cx="5353050" cy="596361"/>
          </a:xfrm>
          <a:prstGeom prst="rect">
            <a:avLst/>
          </a:prstGeom>
        </p:spPr>
      </p:pic>
      <p:pic>
        <p:nvPicPr>
          <p:cNvPr id="28" name="内容占位符 5">
            <a:extLst>
              <a:ext uri="{FF2B5EF4-FFF2-40B4-BE49-F238E27FC236}">
                <a16:creationId xmlns:a16="http://schemas.microsoft.com/office/drawing/2014/main" id="{35EFFE55-D001-4354-94F9-084EA20F7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2" y="4202311"/>
            <a:ext cx="3048143" cy="152902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EF858FC-0F61-4270-8A9D-33F5D236A6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4300474"/>
            <a:ext cx="2692520" cy="217056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CDA4A00-D092-472E-893F-61B2FE49B3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285" y="4202311"/>
            <a:ext cx="3095625" cy="75247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5715CEA-D75B-4548-BFE1-E44C771C9F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6285" y="5113279"/>
            <a:ext cx="4219575" cy="54292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6102B6F-5CCC-414C-AA00-6302FBB7C1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602" y="5859763"/>
            <a:ext cx="47720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491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A442E-0024-40B4-A45B-9F74D11E6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/>
          <a:lstStyle/>
          <a:p>
            <a:r>
              <a:rPr lang="en-US" altLang="zh-CN" dirty="0"/>
              <a:t>NR UL 100MHz SV Sim vs VXT-II Test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93BD4-70DC-44D3-8E89-2BC22891AB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CE06A4-CAE1-4C87-9EAE-DA939AC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NR UL SISO Narrow Blocking EVM/Throughput vs Gain Imbalance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AA710-CC50-46AC-B887-B17457A7D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87473"/>
              </p:ext>
            </p:extLst>
          </p:nvPr>
        </p:nvGraphicFramePr>
        <p:xfrm>
          <a:off x="449201" y="1562896"/>
          <a:ext cx="11601648" cy="2747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904">
                  <a:extLst>
                    <a:ext uri="{9D8B030D-6E8A-4147-A177-3AD203B41FA5}">
                      <a16:colId xmlns:a16="http://schemas.microsoft.com/office/drawing/2014/main" val="2923471388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2191345750"/>
                    </a:ext>
                  </a:extLst>
                </a:gridCol>
                <a:gridCol w="1718904">
                  <a:extLst>
                    <a:ext uri="{9D8B030D-6E8A-4147-A177-3AD203B41FA5}">
                      <a16:colId xmlns:a16="http://schemas.microsoft.com/office/drawing/2014/main" val="355822668"/>
                    </a:ext>
                  </a:extLst>
                </a:gridCol>
                <a:gridCol w="1454763">
                  <a:extLst>
                    <a:ext uri="{9D8B030D-6E8A-4147-A177-3AD203B41FA5}">
                      <a16:colId xmlns:a16="http://schemas.microsoft.com/office/drawing/2014/main" val="1616954119"/>
                    </a:ext>
                  </a:extLst>
                </a:gridCol>
                <a:gridCol w="2522169">
                  <a:extLst>
                    <a:ext uri="{9D8B030D-6E8A-4147-A177-3AD203B41FA5}">
                      <a16:colId xmlns:a16="http://schemas.microsoft.com/office/drawing/2014/main" val="3205330889"/>
                    </a:ext>
                  </a:extLst>
                </a:gridCol>
                <a:gridCol w="2468004">
                  <a:extLst>
                    <a:ext uri="{9D8B030D-6E8A-4147-A177-3AD203B41FA5}">
                      <a16:colId xmlns:a16="http://schemas.microsoft.com/office/drawing/2014/main" val="4181905684"/>
                    </a:ext>
                  </a:extLst>
                </a:gridCol>
              </a:tblGrid>
              <a:tr h="610874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VXT_Throughput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Sim_Throghput</a:t>
                      </a:r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1753"/>
                  </a:ext>
                </a:extLst>
              </a:tr>
              <a:tr h="610874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-7.802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25254"/>
                  </a:ext>
                </a:extLst>
              </a:tr>
              <a:tr h="610874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-7.637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-7.545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19580"/>
                  </a:ext>
                </a:extLst>
              </a:tr>
              <a:tr h="610874"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17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E6D30A1-FF6D-4ECF-8DCB-4C003F6F4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0644"/>
              </p:ext>
            </p:extLst>
          </p:nvPr>
        </p:nvGraphicFramePr>
        <p:xfrm>
          <a:off x="449201" y="4352485"/>
          <a:ext cx="11601648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3608">
                  <a:extLst>
                    <a:ext uri="{9D8B030D-6E8A-4147-A177-3AD203B41FA5}">
                      <a16:colId xmlns:a16="http://schemas.microsoft.com/office/drawing/2014/main" val="200531092"/>
                    </a:ext>
                  </a:extLst>
                </a:gridCol>
                <a:gridCol w="2113777">
                  <a:extLst>
                    <a:ext uri="{9D8B030D-6E8A-4147-A177-3AD203B41FA5}">
                      <a16:colId xmlns:a16="http://schemas.microsoft.com/office/drawing/2014/main" val="2159635613"/>
                    </a:ext>
                  </a:extLst>
                </a:gridCol>
                <a:gridCol w="1753439">
                  <a:extLst>
                    <a:ext uri="{9D8B030D-6E8A-4147-A177-3AD203B41FA5}">
                      <a16:colId xmlns:a16="http://schemas.microsoft.com/office/drawing/2014/main" val="2702760224"/>
                    </a:ext>
                  </a:extLst>
                </a:gridCol>
                <a:gridCol w="1933608">
                  <a:extLst>
                    <a:ext uri="{9D8B030D-6E8A-4147-A177-3AD203B41FA5}">
                      <a16:colId xmlns:a16="http://schemas.microsoft.com/office/drawing/2014/main" val="75255781"/>
                    </a:ext>
                  </a:extLst>
                </a:gridCol>
                <a:gridCol w="1388343">
                  <a:extLst>
                    <a:ext uri="{9D8B030D-6E8A-4147-A177-3AD203B41FA5}">
                      <a16:colId xmlns:a16="http://schemas.microsoft.com/office/drawing/2014/main" val="406122133"/>
                    </a:ext>
                  </a:extLst>
                </a:gridCol>
                <a:gridCol w="2478873">
                  <a:extLst>
                    <a:ext uri="{9D8B030D-6E8A-4147-A177-3AD203B41FA5}">
                      <a16:colId xmlns:a16="http://schemas.microsoft.com/office/drawing/2014/main" val="2413777212"/>
                    </a:ext>
                  </a:extLst>
                </a:gridCol>
              </a:tblGrid>
              <a:tr h="18542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VXT-II NR Narrow Blocking Cable Test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169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Power(dBm)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Noise Figure(dB)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Ndensity</a:t>
                      </a:r>
                      <a:r>
                        <a:rPr lang="en-US" altLang="zh-CN" dirty="0"/>
                        <a:t>(dBm/Hz)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ADC_Nbits</a:t>
                      </a:r>
                      <a:r>
                        <a:rPr lang="en-US" dirty="0"/>
                        <a:t>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 offset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Noise(</a:t>
                      </a:r>
                      <a:r>
                        <a:rPr lang="en-US" dirty="0" err="1"/>
                        <a:t>dBc</a:t>
                      </a:r>
                      <a:r>
                        <a:rPr lang="en-US" dirty="0"/>
                        <a:t>/Hz)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2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-133.9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[100, -97.133, 1000, </a:t>
                      </a:r>
                    </a:p>
                    <a:p>
                      <a:r>
                        <a:rPr kumimoji="0" lang="en-US" altLang="zh-CN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-106.072, 1e4, -118.607]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8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342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Gain Imbalance =0.02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3" name="内容占位符 5">
            <a:extLst>
              <a:ext uri="{FF2B5EF4-FFF2-40B4-BE49-F238E27FC236}">
                <a16:creationId xmlns:a16="http://schemas.microsoft.com/office/drawing/2014/main" id="{D9D1D5F8-0AD5-4D8E-9A2E-8C4E213862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47164" y="1638482"/>
            <a:ext cx="3227253" cy="156275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36BBEF7-D9D5-4F0C-AF42-9A24C9D18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370" y="1529572"/>
            <a:ext cx="2587345" cy="209320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075557F-64F0-48F5-BAA5-8C51E9CFD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195" y="1561350"/>
            <a:ext cx="3724275" cy="69532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7685985-2368-4CEA-A891-40F1A65E6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195" y="2269091"/>
            <a:ext cx="4240205" cy="85725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20FA5FC-1FC2-4E02-8A24-78D11A3318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054"/>
          <a:stretch/>
        </p:blipFill>
        <p:spPr>
          <a:xfrm>
            <a:off x="647164" y="3303484"/>
            <a:ext cx="5381625" cy="561140"/>
          </a:xfrm>
          <a:prstGeom prst="rect">
            <a:avLst/>
          </a:prstGeom>
        </p:spPr>
      </p:pic>
      <p:pic>
        <p:nvPicPr>
          <p:cNvPr id="38" name="内容占位符 5">
            <a:extLst>
              <a:ext uri="{FF2B5EF4-FFF2-40B4-BE49-F238E27FC236}">
                <a16:creationId xmlns:a16="http://schemas.microsoft.com/office/drawing/2014/main" id="{5F6D9121-0528-42FA-BAAB-199578681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64" y="4198676"/>
            <a:ext cx="3227253" cy="167377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A6C6B0F-AB76-4D10-871F-5BCCDA099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3141" y="4198677"/>
            <a:ext cx="2484654" cy="200128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204E091-D640-45FE-B64C-318A124C7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5271" y="4198676"/>
            <a:ext cx="3790950" cy="61912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E9B3C9E-3306-441A-A059-FBA8B92DCF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5332" y="4913051"/>
            <a:ext cx="3533775" cy="73342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F5F37C0-770E-4533-830A-8417BF7A725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3333"/>
          <a:stretch/>
        </p:blipFill>
        <p:spPr>
          <a:xfrm>
            <a:off x="647164" y="5916634"/>
            <a:ext cx="46291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227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NR UL 100MBW Narrow Blocking Cable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@Keysight Technologies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VXT-II vs SV Sim : Gain Imbalance =0.03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FC1A-AEF9-48D8-A524-886629895E5D}"/>
              </a:ext>
            </a:extLst>
          </p:cNvPr>
          <p:cNvSpPr txBox="1"/>
          <p:nvPr/>
        </p:nvSpPr>
        <p:spPr>
          <a:xfrm>
            <a:off x="751114" y="1361483"/>
            <a:ext cx="6412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VXT-II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1402-B4C7-4B23-8F88-9C7825AA5210}"/>
              </a:ext>
            </a:extLst>
          </p:cNvPr>
          <p:cNvSpPr txBox="1"/>
          <p:nvPr/>
        </p:nvSpPr>
        <p:spPr>
          <a:xfrm>
            <a:off x="10844715" y="5781044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025180-087E-47F0-BADC-4FC860177CF0}"/>
              </a:ext>
            </a:extLst>
          </p:cNvPr>
          <p:cNvSpPr/>
          <p:nvPr/>
        </p:nvSpPr>
        <p:spPr>
          <a:xfrm>
            <a:off x="314115" y="1361483"/>
            <a:ext cx="10936347" cy="26802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2B943-DC13-48CB-BFAF-757E4D3D2F6F}"/>
              </a:ext>
            </a:extLst>
          </p:cNvPr>
          <p:cNvSpPr/>
          <p:nvPr/>
        </p:nvSpPr>
        <p:spPr>
          <a:xfrm>
            <a:off x="322319" y="4099619"/>
            <a:ext cx="10928144" cy="2572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内容占位符 5">
            <a:extLst>
              <a:ext uri="{FF2B5EF4-FFF2-40B4-BE49-F238E27FC236}">
                <a16:creationId xmlns:a16="http://schemas.microsoft.com/office/drawing/2014/main" id="{51F15EAD-DF9F-45D5-A1AC-C8E65DA7183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37955" y="1590219"/>
            <a:ext cx="3696534" cy="176894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491AF3E-3CFB-4C24-9D94-4181B0DB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774" y="1447684"/>
            <a:ext cx="2851486" cy="232843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B77D9AA-EC0C-4FAE-A98C-02D3F4C89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523" y="2492393"/>
            <a:ext cx="3876675" cy="8667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C29D480-BA1B-4376-85B7-CD7BFAC93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725" y="1565297"/>
            <a:ext cx="3876675" cy="8477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240E485-4BAB-4DAE-BA52-34562A20AD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703"/>
          <a:stretch/>
        </p:blipFill>
        <p:spPr>
          <a:xfrm>
            <a:off x="437955" y="3406142"/>
            <a:ext cx="5000625" cy="563433"/>
          </a:xfrm>
          <a:prstGeom prst="rect">
            <a:avLst/>
          </a:prstGeom>
        </p:spPr>
      </p:pic>
      <p:pic>
        <p:nvPicPr>
          <p:cNvPr id="28" name="内容占位符 5">
            <a:extLst>
              <a:ext uri="{FF2B5EF4-FFF2-40B4-BE49-F238E27FC236}">
                <a16:creationId xmlns:a16="http://schemas.microsoft.com/office/drawing/2014/main" id="{2609C241-FB00-4F82-AD38-ECD09491E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01" y="4128227"/>
            <a:ext cx="3472350" cy="180921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CCD9794-35C4-4D31-972D-87B514A32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503" y="4202421"/>
            <a:ext cx="2860212" cy="232182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ED74FE8-A9BA-468E-A96C-FA2DA8531A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1551" y="4213853"/>
            <a:ext cx="3752850" cy="5524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9CE0D36-BF5D-43BA-BF81-2747A98B4D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1551" y="4915492"/>
            <a:ext cx="4114800" cy="58102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8969BCF-3837-4917-92A4-5ED15187138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5610"/>
          <a:stretch/>
        </p:blipFill>
        <p:spPr>
          <a:xfrm>
            <a:off x="449201" y="5990755"/>
            <a:ext cx="46291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35176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6126</TotalTime>
  <Words>8757</Words>
  <Application>Microsoft Office PowerPoint</Application>
  <PresentationFormat>宽屏</PresentationFormat>
  <Paragraphs>2833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76" baseType="lpstr">
      <vt:lpstr>黑体</vt:lpstr>
      <vt:lpstr>SimSun</vt:lpstr>
      <vt:lpstr>Arial</vt:lpstr>
      <vt:lpstr>Franklin Gothic Book</vt:lpstr>
      <vt:lpstr>2017 Keysight Macro LIGHT</vt:lpstr>
      <vt:lpstr>Phase 3 Test Report</vt:lpstr>
      <vt:lpstr>测试内容</vt:lpstr>
      <vt:lpstr>SV结合VXT-II 发射端指标测试验证流程图 </vt:lpstr>
      <vt:lpstr>纯软件仿真发射端流程图 </vt:lpstr>
      <vt:lpstr>SV结合VXT-II 接收端指标测试验证流程图</vt:lpstr>
      <vt:lpstr>纯软件仿真接收端流程图</vt:lpstr>
      <vt:lpstr>NR DL SISO Tx EVM/ACLR vs PA_TOI </vt:lpstr>
      <vt:lpstr>VXT-II vs SV Sim: PA_TOI=30dBm</vt:lpstr>
      <vt:lpstr>VXT SEM VS Sim SEM: PA_TOI=30dBm </vt:lpstr>
      <vt:lpstr>VXT-II vs SV Sim: PA_TOI=20dBm</vt:lpstr>
      <vt:lpstr>VXT SEM VS Sim SEM: PA_TOI=20dBm </vt:lpstr>
      <vt:lpstr>VXT-II vs SV Sim: PA_TOI=15dBm</vt:lpstr>
      <vt:lpstr>VXT SEM VS Sim SEM: PA_TOI=15dBm </vt:lpstr>
      <vt:lpstr>NR DL SISO Tx EVM/ACLR vs Phase Noise</vt:lpstr>
      <vt:lpstr>VXT-II vs SV Sim: PhaseNoise =[100, -87.133, 1000, -96.072, 1e5, -108.607]</vt:lpstr>
      <vt:lpstr>VXT SEM vs SV SEM: PhaseNoise =[100, -87.133, 1000, -96.072, 1e5, -108.607]</vt:lpstr>
      <vt:lpstr>VXT-II vs SV Sim: PhaseNoise =[100, -82.133, 1000, -91.072, 1e5, -103.607]</vt:lpstr>
      <vt:lpstr>VXT SEM vs SV SEM: PhaseNoise =[100, -82.133, 1000, -91.072, 1e5, -103.607]</vt:lpstr>
      <vt:lpstr>VXT-II vs SV Sim: PhaseNoise =[100, -62.133, 1000, -71.072, 1e4, -83.607]</vt:lpstr>
      <vt:lpstr>VXT SEM vs SV SEM: PhaseNoise =[100, -62.133, 1000, -71.072, 1e4, -83.607]</vt:lpstr>
      <vt:lpstr>VXT-II vs SV Sim: PhaseNoise = [100, -57.133, 1000, -66.072, 1e4, -78.607]</vt:lpstr>
      <vt:lpstr>VXT SEM vs SV SEM: PhaseNoise = [100, -57.133, 1000, -66.072, 1e4, -78.607]</vt:lpstr>
      <vt:lpstr>NR DL SISO Tx EVM/ACLR vs DAC_Nbits</vt:lpstr>
      <vt:lpstr>VXT-II vs SV Sim: DAC_Nbits=14</vt:lpstr>
      <vt:lpstr>VXT SEM vs SV SEM: DAC_Nbits=14</vt:lpstr>
      <vt:lpstr>VXT-II vs SV Sim: DAC_Nbits=12</vt:lpstr>
      <vt:lpstr>VXT SEM vs SV SEM: DAC_Nbits=12</vt:lpstr>
      <vt:lpstr>VXT-II vs SV Sim: DAC_Nbits=10</vt:lpstr>
      <vt:lpstr>VXT SEM vs SV SEM: DAC_Nbits=10</vt:lpstr>
      <vt:lpstr>NR DL SISO Tx EVM/ACLR vs Gain Imbalance</vt:lpstr>
      <vt:lpstr>VXT-II vs SV Sim: Gain Imbalance=0.02</vt:lpstr>
      <vt:lpstr>VXT SEM vs SV SEM: Gain Imbalance=0.02</vt:lpstr>
      <vt:lpstr>VXT-II vs SV Sim: Gain Imbalance=0.02</vt:lpstr>
      <vt:lpstr>VXT SEM VS Sim SEM: Gain Imbalance=0.02 </vt:lpstr>
      <vt:lpstr>VXT-II vs SV Sim: Gain Imbalance=0.1</vt:lpstr>
      <vt:lpstr>VXT SEM VS Sim SEM : Gain Imbalance=0.1</vt:lpstr>
      <vt:lpstr>VXT-II vs SV Sim: Gain Imbalance=0.3</vt:lpstr>
      <vt:lpstr>VXT SEM VS Sim SEM : Gain Imbalance=0.3 </vt:lpstr>
      <vt:lpstr>NR DL SISO Tx EVM/ACLR vs IQ offset</vt:lpstr>
      <vt:lpstr>VXT-II vs SV Sim: IQ offset=0.014</vt:lpstr>
      <vt:lpstr>VXT SEM VS Sim SEM : IQ offset=0.014 </vt:lpstr>
      <vt:lpstr>VXT-II vs SV Sim: IQ offset=0.025</vt:lpstr>
      <vt:lpstr>VXT SEM VS Sim SEM : IQ offset=0.025 </vt:lpstr>
      <vt:lpstr>VXT-II vs SV Sim: IQ offset=0.2</vt:lpstr>
      <vt:lpstr>VXT SEM VS Sim SEM : IQ offset=0.2 </vt:lpstr>
      <vt:lpstr>VXT-II vs SV Sim: IQ offset=0.4</vt:lpstr>
      <vt:lpstr>VXT SEM VS Sim SEM : IQ offset=0.4 </vt:lpstr>
      <vt:lpstr>NR DL SISO Tx EVM/ACLR vs Combine RFImp</vt:lpstr>
      <vt:lpstr>VXT-II vs SV Sim: Origin Para</vt:lpstr>
      <vt:lpstr>VXT SEM VS Sim SEM : Origin Para </vt:lpstr>
      <vt:lpstr>VXT-II vs SV Sim: Change 5dB</vt:lpstr>
      <vt:lpstr>VXT SEM VS Sim SEM : Change 5dB </vt:lpstr>
      <vt:lpstr>VXT-II vs SV Sim: Change 10dB</vt:lpstr>
      <vt:lpstr>VXT SEM VS Sim SEM : Change 10dB </vt:lpstr>
      <vt:lpstr>NR DL SISO Tx EVM/ACLR OTA Test</vt:lpstr>
      <vt:lpstr>VXT-II vs SV Sim: Ideal signal</vt:lpstr>
      <vt:lpstr>VXT SEM VS Sim SEM : Ideal signal</vt:lpstr>
      <vt:lpstr>VXT-II vs SV Sim: RFImp signal</vt:lpstr>
      <vt:lpstr>VXT SEM VS Sim SEM : RFImp signal</vt:lpstr>
      <vt:lpstr>NR UL SISO Sensitivity EVM/Throughput vs Noise Figure</vt:lpstr>
      <vt:lpstr>VXT-II vs SV Sim: Noise Figure=0</vt:lpstr>
      <vt:lpstr>VXT-II vs SV Sim: Noise Figure=5</vt:lpstr>
      <vt:lpstr>VXT-II vs SV Sim: Noise Figure=7</vt:lpstr>
      <vt:lpstr>VXT-II vs SV Sim: Noise Figure=5</vt:lpstr>
      <vt:lpstr>NR DL SISO Sensitivity EVM/Throughput vs Phase Noise</vt:lpstr>
      <vt:lpstr>VXT-II vs SV Sim: Phase Noise= [100, -87.133, 1000, -96.072, 1e4, -108.607]</vt:lpstr>
      <vt:lpstr>VXT-II vs SV Sim: Phase Noise= [100, -82.133, 1000, -91.072, 1e4, -103.607]</vt:lpstr>
      <vt:lpstr>VXT-II vs SV Sim: Phase Noise =[100, -32.133, 1000, -41.072, 1e4, -53.607]</vt:lpstr>
      <vt:lpstr>NR DL SISO Sensitivity EVM/Throughput vs Gain Imbalance</vt:lpstr>
      <vt:lpstr>VXT-II vs SV Sim : Gain Imbalance=0.02</vt:lpstr>
      <vt:lpstr>VXT-II vs SV Sim : Gain Imbalance=0.03</vt:lpstr>
      <vt:lpstr>VXT-II vs SV Sim : Gain Imbalance=20</vt:lpstr>
      <vt:lpstr>NR DL SISO Sensitivity EVM/Throughput vs IQ offset</vt:lpstr>
      <vt:lpstr>VXT-II vs SV Sim : IQ offset=0.014</vt:lpstr>
      <vt:lpstr>VXT-II vs SV Sim : IQ offset=0.025</vt:lpstr>
      <vt:lpstr>VXT-II vs SV Sim : IQ offset=1.2</vt:lpstr>
      <vt:lpstr>NR DL SISO Sensitivity EVM/Throughput vs ADC_Nbits</vt:lpstr>
      <vt:lpstr>VXT-II vs SV Sim : ADC_Nbits=14</vt:lpstr>
      <vt:lpstr>VXT-II vs SV Sim : ADC_Nbits=12</vt:lpstr>
      <vt:lpstr>VXT-II vs SV Sim: ADC_Nbits=10</vt:lpstr>
      <vt:lpstr>NR UL SISO Sensitivity EVM/Throughput vs Combine RFImp</vt:lpstr>
      <vt:lpstr>VXT-II vs SV Sim: Origin Para</vt:lpstr>
      <vt:lpstr>VXT-II vs SV Sim : Change 5dB</vt:lpstr>
      <vt:lpstr>VXT-II vs SV Sim: Change 10dB</vt:lpstr>
      <vt:lpstr>NR UL SISO Sensitivity EVM/Throughput OTA Test</vt:lpstr>
      <vt:lpstr>VXT-II vs SV Sim: Ideal Signal</vt:lpstr>
      <vt:lpstr>VXT-II vs SV Sim: RFImp Signal</vt:lpstr>
      <vt:lpstr>NR UL SISO Narrow Blocking EVM/Throughput vs Noise Figure</vt:lpstr>
      <vt:lpstr>VXT-II vs SV Sim: Noise Figure=0</vt:lpstr>
      <vt:lpstr>VXT-II vs SV Sim: Noise Figure=5</vt:lpstr>
      <vt:lpstr>VXT-II vs SV Sim: Noise Figure=10</vt:lpstr>
      <vt:lpstr>VXT-II vs SV Sim: Noise Figure=13</vt:lpstr>
      <vt:lpstr>NR UL SISO Narrow Blocking EVM/Throughput vs Phase Noise</vt:lpstr>
      <vt:lpstr>VXT-II vs SV Sim: Phase Noise =[100, -87.133, 1000, -96.072, 1e4, -108.607]</vt:lpstr>
      <vt:lpstr>VXT-II vs SV Sim: Phase Noise =[100, -82.133, 1000, -91.072, 1e4, -103.607]</vt:lpstr>
      <vt:lpstr>VXT-II vs SV Sim: Phase Noise =[100, -27.133, 1000, -36.072, 1e4, -48.607]</vt:lpstr>
      <vt:lpstr>NR UL SISO Narrow Blocking EVM/Throughput vs Gain Imbalance</vt:lpstr>
      <vt:lpstr>VXT-II vs SV Sim : Gain Imbalance =0.02</vt:lpstr>
      <vt:lpstr>VXT-II vs SV Sim : Gain Imbalance =0.03</vt:lpstr>
      <vt:lpstr>VXT-II vs SV Sim : Gain Imbalance =16</vt:lpstr>
      <vt:lpstr>NR UL SISO Narrow Blocking EVM/Throughput vs IQ offset</vt:lpstr>
      <vt:lpstr>VXT-II vs SV Sim : IQ offset=0.0014</vt:lpstr>
      <vt:lpstr>VXT-II vs SV Sim : IQ offset=0.0025</vt:lpstr>
      <vt:lpstr>VXT-II vs SV Sim : IQ offset=0.05</vt:lpstr>
      <vt:lpstr>NR UL SISO Narrow Blocking EVM/Throughput vs ADC_Nbits</vt:lpstr>
      <vt:lpstr>VXT-II vs SV Sim : ADC_Nbits=14</vt:lpstr>
      <vt:lpstr>VXT-II vs SV Sim : ADC_Nbits=12</vt:lpstr>
      <vt:lpstr>VXT-II vs SV Sim : ADC_Nbits=10</vt:lpstr>
      <vt:lpstr>NR UL SISO Narrow Blocking EVM/Throughput vs Combine RFImp</vt:lpstr>
      <vt:lpstr>VXT-II vs SV Sim : Origin Para</vt:lpstr>
      <vt:lpstr>VXT-II vs SV Sim : Change 5dB</vt:lpstr>
      <vt:lpstr>VXT-II vs SV Sim : Change 10dB</vt:lpstr>
      <vt:lpstr>NR UL SISO Narrow Blocking EVM/Throughput OTA Test</vt:lpstr>
      <vt:lpstr>VXT-II vs SV Sim : Ideal Signal</vt:lpstr>
      <vt:lpstr>VXT-II vs SV Sim : RFImp Signal</vt:lpstr>
      <vt:lpstr>NR UL SISO General Blocking EVM/Throughput vs Noise Figure</vt:lpstr>
      <vt:lpstr>VXT-II vs SV Sim : Noise Figure=0</vt:lpstr>
      <vt:lpstr>VXT-II vs SV Sim : Noise Figure=5</vt:lpstr>
      <vt:lpstr>VXT-II vs SV Sim : Noise Figure=10</vt:lpstr>
      <vt:lpstr>VXT-II vs SV Sim : Noise Figure=13</vt:lpstr>
      <vt:lpstr>NR UL SISO General Blocking EVM/Throughput vs Phase Noise</vt:lpstr>
      <vt:lpstr>VXT-II vs SV Sim : Phase Noise =[100, -87.133, 1000, -96.072, 1e4, -108.607]</vt:lpstr>
      <vt:lpstr>VXT-II vs SV Sim : Phase Noise =[100, -82.133, 1000, -91.072, 1e4, -103.607]</vt:lpstr>
      <vt:lpstr>VXT-II vs SV Sim : Phase Noise =[100, -32.133, 1000, -41.072, 1e4, -53.607]</vt:lpstr>
      <vt:lpstr>NR UL SISO General Blocking EVM/Throughput vs Gain Imbalance</vt:lpstr>
      <vt:lpstr>VXT-II vs SV Sim : Gain Imbalance=0.02</vt:lpstr>
      <vt:lpstr>VXT-II vs SV Sim : Gain Imbalance=0.03</vt:lpstr>
      <vt:lpstr>VXT-II vs SV Sim : Gain Imbalance=8</vt:lpstr>
      <vt:lpstr>NR UL SISO General Blocking EVM/Throughput vs IQ offset</vt:lpstr>
      <vt:lpstr>VXT-II vs SV Sim : IQ offset=0.0014</vt:lpstr>
      <vt:lpstr>VXT-II vs SV Sim : IQ offset=0.0045</vt:lpstr>
      <vt:lpstr>VXT-II vs SV Sim : IQ offset=0.04</vt:lpstr>
      <vt:lpstr>NR UL SISO General Blocking EVM/Throughput vs ADC_Nbits</vt:lpstr>
      <vt:lpstr>VXT-II vs SV Sim : ADC_Nbits=14</vt:lpstr>
      <vt:lpstr>VXT-II vs SV Sim : ADC_Nbits=12</vt:lpstr>
      <vt:lpstr>VXT-II vs SV Sim : ADC_Nbits=10</vt:lpstr>
      <vt:lpstr>NR UL SISO General Blocking EVM/Throughput vs Combine RFImp</vt:lpstr>
      <vt:lpstr>VXT-II vs SV Sim : Origin Para</vt:lpstr>
      <vt:lpstr>VXT-II vs SV Sim : Change 5dB</vt:lpstr>
      <vt:lpstr>VXT-II vs SV Sim : Change 10dB</vt:lpstr>
      <vt:lpstr>NR UL SISO General Blocking EVM/Throughput OTA Test</vt:lpstr>
      <vt:lpstr>VXT-II vs SV Sim : Ideal Signal</vt:lpstr>
      <vt:lpstr>VXT-II vs SV Sim : RFImp Signal</vt:lpstr>
      <vt:lpstr>NR UL SISO Intermodulation EVM/Throughput vs Noise Figure</vt:lpstr>
      <vt:lpstr>VXT-II vs SV Sim : Noise Figure=0</vt:lpstr>
      <vt:lpstr>VXT-II vs SV Sim : Noise Figure=5</vt:lpstr>
      <vt:lpstr>VXT-II vs SV Sim : Noise Figure=10</vt:lpstr>
      <vt:lpstr>VXT-II vs SV Sim : Noise Figure=13</vt:lpstr>
      <vt:lpstr>NR UL SISO Intermodulation EVM/Throughput vs Phase Noise</vt:lpstr>
      <vt:lpstr>VXT-II vs SV Sim : Phase Noise =[100, -87.133, 1000, -96.072, 1e4, -108.607]</vt:lpstr>
      <vt:lpstr>VXT-II vs SV Sim : Phase Noise =[100, -82.133, 1000, -91.072, 1e4, -103.607]</vt:lpstr>
      <vt:lpstr>VXT-II vs SV Sim : Phase Noise =[100, -32.133, 1000, -41.072, 1e4, -53.607]</vt:lpstr>
      <vt:lpstr>NR UL SISO Intermodulation EVM/Throughput vs Gain Imbalance</vt:lpstr>
      <vt:lpstr>VXT-II vs SV Sim : Gain Imbalance=0.02</vt:lpstr>
      <vt:lpstr>VXT-II vs SV Sim : Gain Imbalance=0.03</vt:lpstr>
      <vt:lpstr>VXT-II vs SV Sim : Gain Imbalance=16</vt:lpstr>
      <vt:lpstr>NR UL SISO Intermodulation EVM/Throughput vs Phase Noise</vt:lpstr>
      <vt:lpstr>VXT-II vs SV Sim : IQ offset=0.002</vt:lpstr>
      <vt:lpstr>VXT-II vs SV Sim : IQ offset=0.0035</vt:lpstr>
      <vt:lpstr>VXT-II vs SV Sim : IQ offset =0.03</vt:lpstr>
      <vt:lpstr>NR UL SISO Intermodulation EVM/Throughput vs ADC_Nbits</vt:lpstr>
      <vt:lpstr>VXT-II vs SV Sim : ADC_Nbits=14</vt:lpstr>
      <vt:lpstr>VXT-II vs SV Sim :ADC_Nbits=12</vt:lpstr>
      <vt:lpstr>VXT-II vs SV Sim : ADC_Nbits=10</vt:lpstr>
      <vt:lpstr>NR UL SISO Intermodulation EVM/Throughput vs Combine RFImp</vt:lpstr>
      <vt:lpstr>VXT-II vs SV Sim : Origin Para</vt:lpstr>
      <vt:lpstr>VXT-II vs SV Sim : Change 5dB</vt:lpstr>
      <vt:lpstr>VXT-II vs SV Sim : Change 10dB</vt:lpstr>
      <vt:lpstr>NR UL SISO Intermodulation EVM/Throughput OTA Test</vt:lpstr>
      <vt:lpstr>VXT-II vs SV Sim :Ideal Signal</vt:lpstr>
      <vt:lpstr>VXT-II vs SV Sim :RFImp Signal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3 Test Report</dc:title>
  <dc:creator>Leibo Guo</dc:creator>
  <cp:lastModifiedBy>Leibo Guo</cp:lastModifiedBy>
  <cp:revision>253</cp:revision>
  <dcterms:created xsi:type="dcterms:W3CDTF">2019-03-21T08:56:46Z</dcterms:created>
  <dcterms:modified xsi:type="dcterms:W3CDTF">2019-04-10T09:08:04Z</dcterms:modified>
</cp:coreProperties>
</file>